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5" r:id="rId2"/>
  </p:sldMasterIdLst>
  <p:sldIdLst>
    <p:sldId id="273"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6858000" cy="9906000" type="A4"/>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orient="horz" pos="5161">
          <p15:clr>
            <a:srgbClr val="A4A3A4"/>
          </p15:clr>
        </p15:guide>
        <p15:guide id="4" pos="21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A2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18" autoAdjust="0"/>
    <p:restoredTop sz="95304"/>
  </p:normalViewPr>
  <p:slideViewPr>
    <p:cSldViewPr>
      <p:cViewPr varScale="1">
        <p:scale>
          <a:sx n="74" d="100"/>
          <a:sy n="74" d="100"/>
        </p:scale>
        <p:origin x="3060" y="78"/>
      </p:cViewPr>
      <p:guideLst>
        <p:guide orient="horz" pos="3120"/>
        <p:guide pos="2160"/>
        <p:guide orient="horz" pos="5161"/>
        <p:guide pos="210"/>
      </p:guideLst>
    </p:cSldViewPr>
  </p:slideViewPr>
  <p:notesTextViewPr>
    <p:cViewPr>
      <p:scale>
        <a:sx n="100" d="100"/>
        <a:sy n="100" d="100"/>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AF6F2C-34E4-456E-A56C-87F619145FD7}" type="doc">
      <dgm:prSet loTypeId="urn:microsoft.com/office/officeart/2005/8/layout/default" loCatId="list" qsTypeId="urn:microsoft.com/office/officeart/2005/8/quickstyle/simple1" qsCatId="simple" csTypeId="urn:microsoft.com/office/officeart/2005/8/colors/accent0_1" csCatId="mainScheme" phldr="1"/>
      <dgm:spPr/>
      <dgm:t>
        <a:bodyPr/>
        <a:lstStyle/>
        <a:p>
          <a:endParaRPr lang="cs-CZ"/>
        </a:p>
      </dgm:t>
    </dgm:pt>
    <dgm:pt modelId="{0B06F4C4-8FAC-4372-84BA-FD2EA22464CE}">
      <dgm:prSet phldrT="[Text]" custT="1"/>
      <dgm:spPr>
        <a:ln>
          <a:noFill/>
        </a:ln>
      </dgm:spPr>
      <dgm:t>
        <a:bodyPr/>
        <a:lstStyle/>
        <a:p>
          <a:r>
            <a:rPr lang="cs-CZ" sz="1000" dirty="0" smtClean="0"/>
            <a:t> </a:t>
          </a:r>
          <a:endParaRPr lang="cs-CZ" sz="1000" dirty="0">
            <a:solidFill>
              <a:schemeClr val="tx1"/>
            </a:solidFill>
          </a:endParaRPr>
        </a:p>
      </dgm:t>
    </dgm:pt>
    <dgm:pt modelId="{5E5111D9-BAF5-4B66-B36B-C013DF37B588}" type="sibTrans" cxnId="{9CA9C1D8-53CA-417F-B018-FAC008FD8D1D}">
      <dgm:prSet/>
      <dgm:spPr/>
      <dgm:t>
        <a:bodyPr/>
        <a:lstStyle/>
        <a:p>
          <a:endParaRPr lang="cs-CZ" sz="1050">
            <a:solidFill>
              <a:schemeClr val="tx1"/>
            </a:solidFill>
          </a:endParaRPr>
        </a:p>
      </dgm:t>
    </dgm:pt>
    <dgm:pt modelId="{BA1F4F9E-07E2-41B3-A0E3-949DD8AE549D}" type="parTrans" cxnId="{9CA9C1D8-53CA-417F-B018-FAC008FD8D1D}">
      <dgm:prSet/>
      <dgm:spPr/>
      <dgm:t>
        <a:bodyPr/>
        <a:lstStyle/>
        <a:p>
          <a:endParaRPr lang="cs-CZ" sz="1050">
            <a:solidFill>
              <a:schemeClr val="tx1"/>
            </a:solidFill>
          </a:endParaRPr>
        </a:p>
      </dgm:t>
    </dgm:pt>
    <dgm:pt modelId="{F83AC936-A9AB-46B6-A69E-7479597D441B}">
      <dgm:prSet custT="1"/>
      <dgm:spPr>
        <a:ln>
          <a:noFill/>
        </a:ln>
      </dgm:spPr>
      <dgm:t>
        <a:bodyPr/>
        <a:lstStyle/>
        <a:p>
          <a:r>
            <a:rPr lang="cs-CZ" sz="1000" dirty="0" smtClean="0"/>
            <a:t> </a:t>
          </a:r>
          <a:endParaRPr lang="cs-CZ" sz="1000" dirty="0">
            <a:solidFill>
              <a:schemeClr val="tx1"/>
            </a:solidFill>
          </a:endParaRPr>
        </a:p>
      </dgm:t>
    </dgm:pt>
    <dgm:pt modelId="{B1181198-1524-42F3-AB02-DA1EC88E33DC}" type="parTrans" cxnId="{D9EBC421-062D-450C-8914-2A3F44A2D361}">
      <dgm:prSet/>
      <dgm:spPr/>
      <dgm:t>
        <a:bodyPr/>
        <a:lstStyle/>
        <a:p>
          <a:endParaRPr lang="cs-CZ">
            <a:solidFill>
              <a:schemeClr val="tx1"/>
            </a:solidFill>
          </a:endParaRPr>
        </a:p>
      </dgm:t>
    </dgm:pt>
    <dgm:pt modelId="{5CBADA8B-FAF4-4C65-BA9D-A9C2053A87AD}" type="sibTrans" cxnId="{D9EBC421-062D-450C-8914-2A3F44A2D361}">
      <dgm:prSet/>
      <dgm:spPr/>
      <dgm:t>
        <a:bodyPr/>
        <a:lstStyle/>
        <a:p>
          <a:endParaRPr lang="cs-CZ">
            <a:solidFill>
              <a:schemeClr val="tx1"/>
            </a:solidFill>
          </a:endParaRPr>
        </a:p>
      </dgm:t>
    </dgm:pt>
    <dgm:pt modelId="{671FF015-6008-4575-B224-B49D84747E27}">
      <dgm:prSet custT="1"/>
      <dgm:spPr>
        <a:ln>
          <a:noFill/>
        </a:ln>
      </dgm:spPr>
      <dgm:t>
        <a:bodyPr/>
        <a:lstStyle/>
        <a:p>
          <a:r>
            <a:rPr lang="cs-CZ" sz="1000" dirty="0" smtClean="0"/>
            <a:t> </a:t>
          </a:r>
          <a:endParaRPr lang="cs-CZ" sz="1000" dirty="0">
            <a:solidFill>
              <a:schemeClr val="tx1"/>
            </a:solidFill>
          </a:endParaRPr>
        </a:p>
      </dgm:t>
    </dgm:pt>
    <dgm:pt modelId="{516A8FB9-21D2-4520-9619-73534B310A87}" type="parTrans" cxnId="{CC475485-D109-43B6-9478-4B352CD91139}">
      <dgm:prSet/>
      <dgm:spPr/>
      <dgm:t>
        <a:bodyPr/>
        <a:lstStyle/>
        <a:p>
          <a:endParaRPr lang="cs-CZ">
            <a:solidFill>
              <a:schemeClr val="tx1"/>
            </a:solidFill>
          </a:endParaRPr>
        </a:p>
      </dgm:t>
    </dgm:pt>
    <dgm:pt modelId="{89FEB191-D05B-4BAA-96FC-7268F339999E}" type="sibTrans" cxnId="{CC475485-D109-43B6-9478-4B352CD91139}">
      <dgm:prSet/>
      <dgm:spPr/>
      <dgm:t>
        <a:bodyPr/>
        <a:lstStyle/>
        <a:p>
          <a:endParaRPr lang="cs-CZ">
            <a:solidFill>
              <a:schemeClr val="tx1"/>
            </a:solidFill>
          </a:endParaRPr>
        </a:p>
      </dgm:t>
    </dgm:pt>
    <dgm:pt modelId="{0B68E8EA-DE95-4FA9-A8B0-EDD6BF1CEFDE}">
      <dgm:prSet custT="1"/>
      <dgm:spPr>
        <a:ln>
          <a:noFill/>
        </a:ln>
      </dgm:spPr>
      <dgm:t>
        <a:bodyPr/>
        <a:lstStyle/>
        <a:p>
          <a:r>
            <a:rPr lang="cs-CZ" sz="1000" dirty="0" smtClean="0"/>
            <a:t> </a:t>
          </a:r>
          <a:endParaRPr lang="cs-CZ" sz="1000" dirty="0">
            <a:solidFill>
              <a:schemeClr val="tx1"/>
            </a:solidFill>
          </a:endParaRPr>
        </a:p>
      </dgm:t>
    </dgm:pt>
    <dgm:pt modelId="{D90FC27E-E399-4662-BCB7-6AC095354693}" type="parTrans" cxnId="{74965E6E-A939-46E9-AA5A-2EACC28248FC}">
      <dgm:prSet/>
      <dgm:spPr/>
      <dgm:t>
        <a:bodyPr/>
        <a:lstStyle/>
        <a:p>
          <a:endParaRPr lang="cs-CZ">
            <a:solidFill>
              <a:schemeClr val="tx1"/>
            </a:solidFill>
          </a:endParaRPr>
        </a:p>
      </dgm:t>
    </dgm:pt>
    <dgm:pt modelId="{6A8B1254-8E51-4402-BBCC-2659A5E4A026}" type="sibTrans" cxnId="{74965E6E-A939-46E9-AA5A-2EACC28248FC}">
      <dgm:prSet/>
      <dgm:spPr/>
      <dgm:t>
        <a:bodyPr/>
        <a:lstStyle/>
        <a:p>
          <a:endParaRPr lang="cs-CZ">
            <a:solidFill>
              <a:schemeClr val="tx1"/>
            </a:solidFill>
          </a:endParaRPr>
        </a:p>
      </dgm:t>
    </dgm:pt>
    <dgm:pt modelId="{EE54DD2D-02B9-454B-8561-828400124C4D}">
      <dgm:prSet custT="1"/>
      <dgm:spPr>
        <a:ln>
          <a:noFill/>
        </a:ln>
      </dgm:spPr>
      <dgm:t>
        <a:bodyPr/>
        <a:lstStyle/>
        <a:p>
          <a:r>
            <a:rPr lang="cs-CZ" sz="1000" dirty="0" smtClean="0"/>
            <a:t> </a:t>
          </a:r>
          <a:endParaRPr lang="cs-CZ" sz="1000" dirty="0">
            <a:solidFill>
              <a:schemeClr val="tx1"/>
            </a:solidFill>
          </a:endParaRPr>
        </a:p>
      </dgm:t>
    </dgm:pt>
    <dgm:pt modelId="{46419063-E22A-4130-926C-183217C80659}" type="parTrans" cxnId="{3215C5E6-8935-4DFD-B8DA-3C0B750F2531}">
      <dgm:prSet/>
      <dgm:spPr/>
      <dgm:t>
        <a:bodyPr/>
        <a:lstStyle/>
        <a:p>
          <a:endParaRPr lang="cs-CZ"/>
        </a:p>
      </dgm:t>
    </dgm:pt>
    <dgm:pt modelId="{D4E1A9F1-2252-4FFD-AE07-61DDBB37FE7A}" type="sibTrans" cxnId="{3215C5E6-8935-4DFD-B8DA-3C0B750F2531}">
      <dgm:prSet/>
      <dgm:spPr/>
      <dgm:t>
        <a:bodyPr/>
        <a:lstStyle/>
        <a:p>
          <a:endParaRPr lang="cs-CZ"/>
        </a:p>
      </dgm:t>
    </dgm:pt>
    <dgm:pt modelId="{9F42354F-955B-4F9D-B03D-641DC4CD8EBF}">
      <dgm:prSet custT="1"/>
      <dgm:spPr>
        <a:ln>
          <a:noFill/>
        </a:ln>
      </dgm:spPr>
      <dgm:t>
        <a:bodyPr/>
        <a:lstStyle/>
        <a:p>
          <a:r>
            <a:rPr lang="cs-CZ" sz="1000" dirty="0" smtClean="0">
              <a:solidFill>
                <a:schemeClr val="tx1"/>
              </a:solidFill>
            </a:rPr>
            <a:t> </a:t>
          </a:r>
          <a:endParaRPr lang="cs-CZ" sz="1000" dirty="0">
            <a:solidFill>
              <a:schemeClr val="tx1"/>
            </a:solidFill>
          </a:endParaRPr>
        </a:p>
      </dgm:t>
    </dgm:pt>
    <dgm:pt modelId="{C21A47A1-FF4D-4E69-A934-3E13D4D39F96}" type="parTrans" cxnId="{7B5D1959-EB3D-4DEA-BEE6-A60A66E45F8C}">
      <dgm:prSet/>
      <dgm:spPr/>
      <dgm:t>
        <a:bodyPr/>
        <a:lstStyle/>
        <a:p>
          <a:endParaRPr lang="cs-CZ"/>
        </a:p>
      </dgm:t>
    </dgm:pt>
    <dgm:pt modelId="{FD57C708-0326-4285-B818-DFEC97D8DA61}" type="sibTrans" cxnId="{7B5D1959-EB3D-4DEA-BEE6-A60A66E45F8C}">
      <dgm:prSet/>
      <dgm:spPr/>
      <dgm:t>
        <a:bodyPr/>
        <a:lstStyle/>
        <a:p>
          <a:endParaRPr lang="cs-CZ"/>
        </a:p>
      </dgm:t>
    </dgm:pt>
    <dgm:pt modelId="{7C1F46F9-5F77-43E6-860F-E6FC8AD10BF1}" type="pres">
      <dgm:prSet presAssocID="{9DAF6F2C-34E4-456E-A56C-87F619145FD7}" presName="diagram" presStyleCnt="0">
        <dgm:presLayoutVars>
          <dgm:dir/>
          <dgm:resizeHandles val="exact"/>
        </dgm:presLayoutVars>
      </dgm:prSet>
      <dgm:spPr/>
      <dgm:t>
        <a:bodyPr/>
        <a:lstStyle/>
        <a:p>
          <a:endParaRPr lang="cs-CZ"/>
        </a:p>
      </dgm:t>
    </dgm:pt>
    <dgm:pt modelId="{1BA274A0-16A3-49D5-B9F6-6B3A326CFA85}" type="pres">
      <dgm:prSet presAssocID="{0B06F4C4-8FAC-4372-84BA-FD2EA22464CE}" presName="node" presStyleLbl="node1" presStyleIdx="0" presStyleCnt="6">
        <dgm:presLayoutVars>
          <dgm:bulletEnabled val="1"/>
        </dgm:presLayoutVars>
      </dgm:prSet>
      <dgm:spPr/>
      <dgm:t>
        <a:bodyPr/>
        <a:lstStyle/>
        <a:p>
          <a:endParaRPr lang="cs-CZ"/>
        </a:p>
      </dgm:t>
    </dgm:pt>
    <dgm:pt modelId="{C58177E4-A72F-4A35-B686-9214D9C43675}" type="pres">
      <dgm:prSet presAssocID="{5E5111D9-BAF5-4B66-B36B-C013DF37B588}" presName="sibTrans" presStyleCnt="0"/>
      <dgm:spPr/>
    </dgm:pt>
    <dgm:pt modelId="{9342AEAC-F9DB-4636-869D-BF79A026590C}" type="pres">
      <dgm:prSet presAssocID="{F83AC936-A9AB-46B6-A69E-7479597D441B}" presName="node" presStyleLbl="node1" presStyleIdx="1" presStyleCnt="6">
        <dgm:presLayoutVars>
          <dgm:bulletEnabled val="1"/>
        </dgm:presLayoutVars>
      </dgm:prSet>
      <dgm:spPr/>
      <dgm:t>
        <a:bodyPr/>
        <a:lstStyle/>
        <a:p>
          <a:endParaRPr lang="cs-CZ"/>
        </a:p>
      </dgm:t>
    </dgm:pt>
    <dgm:pt modelId="{9AEE5572-45B8-4F2B-B510-BC411875DC46}" type="pres">
      <dgm:prSet presAssocID="{5CBADA8B-FAF4-4C65-BA9D-A9C2053A87AD}" presName="sibTrans" presStyleCnt="0"/>
      <dgm:spPr/>
    </dgm:pt>
    <dgm:pt modelId="{ECE44BA5-3D11-493E-BBCA-79C57CD7472F}" type="pres">
      <dgm:prSet presAssocID="{671FF015-6008-4575-B224-B49D84747E27}" presName="node" presStyleLbl="node1" presStyleIdx="2" presStyleCnt="6">
        <dgm:presLayoutVars>
          <dgm:bulletEnabled val="1"/>
        </dgm:presLayoutVars>
      </dgm:prSet>
      <dgm:spPr/>
      <dgm:t>
        <a:bodyPr/>
        <a:lstStyle/>
        <a:p>
          <a:endParaRPr lang="cs-CZ"/>
        </a:p>
      </dgm:t>
    </dgm:pt>
    <dgm:pt modelId="{C69550A2-EEF9-4FDB-B373-75B385E14D8C}" type="pres">
      <dgm:prSet presAssocID="{89FEB191-D05B-4BAA-96FC-7268F339999E}" presName="sibTrans" presStyleCnt="0"/>
      <dgm:spPr/>
    </dgm:pt>
    <dgm:pt modelId="{45D5D781-8AF5-4E5A-A0A0-CEA370214239}" type="pres">
      <dgm:prSet presAssocID="{0B68E8EA-DE95-4FA9-A8B0-EDD6BF1CEFDE}" presName="node" presStyleLbl="node1" presStyleIdx="3" presStyleCnt="6">
        <dgm:presLayoutVars>
          <dgm:bulletEnabled val="1"/>
        </dgm:presLayoutVars>
      </dgm:prSet>
      <dgm:spPr/>
      <dgm:t>
        <a:bodyPr/>
        <a:lstStyle/>
        <a:p>
          <a:endParaRPr lang="cs-CZ"/>
        </a:p>
      </dgm:t>
    </dgm:pt>
    <dgm:pt modelId="{2C4A660C-72C7-4AD4-A1CE-0C1C957BBCE6}" type="pres">
      <dgm:prSet presAssocID="{6A8B1254-8E51-4402-BBCC-2659A5E4A026}" presName="sibTrans" presStyleCnt="0"/>
      <dgm:spPr/>
    </dgm:pt>
    <dgm:pt modelId="{68FA2D2A-9527-48AE-A68B-95F8814F78BD}" type="pres">
      <dgm:prSet presAssocID="{EE54DD2D-02B9-454B-8561-828400124C4D}" presName="node" presStyleLbl="node1" presStyleIdx="4" presStyleCnt="6">
        <dgm:presLayoutVars>
          <dgm:bulletEnabled val="1"/>
        </dgm:presLayoutVars>
      </dgm:prSet>
      <dgm:spPr/>
      <dgm:t>
        <a:bodyPr/>
        <a:lstStyle/>
        <a:p>
          <a:endParaRPr lang="cs-CZ"/>
        </a:p>
      </dgm:t>
    </dgm:pt>
    <dgm:pt modelId="{E73591AD-B0EA-4907-8899-8ABE4A0F1ED3}" type="pres">
      <dgm:prSet presAssocID="{D4E1A9F1-2252-4FFD-AE07-61DDBB37FE7A}" presName="sibTrans" presStyleCnt="0"/>
      <dgm:spPr/>
    </dgm:pt>
    <dgm:pt modelId="{56B014DF-A368-4538-9EB2-A2E15CB81F8F}" type="pres">
      <dgm:prSet presAssocID="{9F42354F-955B-4F9D-B03D-641DC4CD8EBF}" presName="node" presStyleLbl="node1" presStyleIdx="5" presStyleCnt="6">
        <dgm:presLayoutVars>
          <dgm:bulletEnabled val="1"/>
        </dgm:presLayoutVars>
      </dgm:prSet>
      <dgm:spPr/>
      <dgm:t>
        <a:bodyPr/>
        <a:lstStyle/>
        <a:p>
          <a:endParaRPr lang="cs-CZ"/>
        </a:p>
      </dgm:t>
    </dgm:pt>
  </dgm:ptLst>
  <dgm:cxnLst>
    <dgm:cxn modelId="{9EFC957D-C653-084B-B205-EFF5C2EEA01D}" type="presOf" srcId="{F83AC936-A9AB-46B6-A69E-7479597D441B}" destId="{9342AEAC-F9DB-4636-869D-BF79A026590C}" srcOrd="0" destOrd="0" presId="urn:microsoft.com/office/officeart/2005/8/layout/default"/>
    <dgm:cxn modelId="{891CCF19-7738-9742-85A5-C03FA2C26F16}" type="presOf" srcId="{EE54DD2D-02B9-454B-8561-828400124C4D}" destId="{68FA2D2A-9527-48AE-A68B-95F8814F78BD}" srcOrd="0" destOrd="0" presId="urn:microsoft.com/office/officeart/2005/8/layout/default"/>
    <dgm:cxn modelId="{D9EBC421-062D-450C-8914-2A3F44A2D361}" srcId="{9DAF6F2C-34E4-456E-A56C-87F619145FD7}" destId="{F83AC936-A9AB-46B6-A69E-7479597D441B}" srcOrd="1" destOrd="0" parTransId="{B1181198-1524-42F3-AB02-DA1EC88E33DC}" sibTransId="{5CBADA8B-FAF4-4C65-BA9D-A9C2053A87AD}"/>
    <dgm:cxn modelId="{1B289F51-038A-C542-99FB-3D48F406D886}" type="presOf" srcId="{0B06F4C4-8FAC-4372-84BA-FD2EA22464CE}" destId="{1BA274A0-16A3-49D5-B9F6-6B3A326CFA85}" srcOrd="0" destOrd="0" presId="urn:microsoft.com/office/officeart/2005/8/layout/default"/>
    <dgm:cxn modelId="{6B6596FA-69CF-3D46-9254-B224215881EC}" type="presOf" srcId="{9DAF6F2C-34E4-456E-A56C-87F619145FD7}" destId="{7C1F46F9-5F77-43E6-860F-E6FC8AD10BF1}" srcOrd="0" destOrd="0" presId="urn:microsoft.com/office/officeart/2005/8/layout/default"/>
    <dgm:cxn modelId="{FC0D9787-5BD8-994A-A16E-01D1696ABD65}" type="presOf" srcId="{671FF015-6008-4575-B224-B49D84747E27}" destId="{ECE44BA5-3D11-493E-BBCA-79C57CD7472F}" srcOrd="0" destOrd="0" presId="urn:microsoft.com/office/officeart/2005/8/layout/default"/>
    <dgm:cxn modelId="{74965E6E-A939-46E9-AA5A-2EACC28248FC}" srcId="{9DAF6F2C-34E4-456E-A56C-87F619145FD7}" destId="{0B68E8EA-DE95-4FA9-A8B0-EDD6BF1CEFDE}" srcOrd="3" destOrd="0" parTransId="{D90FC27E-E399-4662-BCB7-6AC095354693}" sibTransId="{6A8B1254-8E51-4402-BBCC-2659A5E4A026}"/>
    <dgm:cxn modelId="{7B5D1959-EB3D-4DEA-BEE6-A60A66E45F8C}" srcId="{9DAF6F2C-34E4-456E-A56C-87F619145FD7}" destId="{9F42354F-955B-4F9D-B03D-641DC4CD8EBF}" srcOrd="5" destOrd="0" parTransId="{C21A47A1-FF4D-4E69-A934-3E13D4D39F96}" sibTransId="{FD57C708-0326-4285-B818-DFEC97D8DA61}"/>
    <dgm:cxn modelId="{38B47F8D-922F-E343-9367-DF31DB090A9C}" type="presOf" srcId="{9F42354F-955B-4F9D-B03D-641DC4CD8EBF}" destId="{56B014DF-A368-4538-9EB2-A2E15CB81F8F}" srcOrd="0" destOrd="0" presId="urn:microsoft.com/office/officeart/2005/8/layout/default"/>
    <dgm:cxn modelId="{9CA9C1D8-53CA-417F-B018-FAC008FD8D1D}" srcId="{9DAF6F2C-34E4-456E-A56C-87F619145FD7}" destId="{0B06F4C4-8FAC-4372-84BA-FD2EA22464CE}" srcOrd="0" destOrd="0" parTransId="{BA1F4F9E-07E2-41B3-A0E3-949DD8AE549D}" sibTransId="{5E5111D9-BAF5-4B66-B36B-C013DF37B588}"/>
    <dgm:cxn modelId="{CC475485-D109-43B6-9478-4B352CD91139}" srcId="{9DAF6F2C-34E4-456E-A56C-87F619145FD7}" destId="{671FF015-6008-4575-B224-B49D84747E27}" srcOrd="2" destOrd="0" parTransId="{516A8FB9-21D2-4520-9619-73534B310A87}" sibTransId="{89FEB191-D05B-4BAA-96FC-7268F339999E}"/>
    <dgm:cxn modelId="{3215C5E6-8935-4DFD-B8DA-3C0B750F2531}" srcId="{9DAF6F2C-34E4-456E-A56C-87F619145FD7}" destId="{EE54DD2D-02B9-454B-8561-828400124C4D}" srcOrd="4" destOrd="0" parTransId="{46419063-E22A-4130-926C-183217C80659}" sibTransId="{D4E1A9F1-2252-4FFD-AE07-61DDBB37FE7A}"/>
    <dgm:cxn modelId="{AEF5C94D-E29F-B74E-A372-2C0CEB071FF5}" type="presOf" srcId="{0B68E8EA-DE95-4FA9-A8B0-EDD6BF1CEFDE}" destId="{45D5D781-8AF5-4E5A-A0A0-CEA370214239}" srcOrd="0" destOrd="0" presId="urn:microsoft.com/office/officeart/2005/8/layout/default"/>
    <dgm:cxn modelId="{94334575-BAF3-4A48-B88D-48D28992ECC0}" type="presParOf" srcId="{7C1F46F9-5F77-43E6-860F-E6FC8AD10BF1}" destId="{1BA274A0-16A3-49D5-B9F6-6B3A326CFA85}" srcOrd="0" destOrd="0" presId="urn:microsoft.com/office/officeart/2005/8/layout/default"/>
    <dgm:cxn modelId="{0137F5F0-2D3A-494F-9EDD-2DB140059E3F}" type="presParOf" srcId="{7C1F46F9-5F77-43E6-860F-E6FC8AD10BF1}" destId="{C58177E4-A72F-4A35-B686-9214D9C43675}" srcOrd="1" destOrd="0" presId="urn:microsoft.com/office/officeart/2005/8/layout/default"/>
    <dgm:cxn modelId="{3EEABA32-EEC0-FB4E-868D-E82158AF8A1C}" type="presParOf" srcId="{7C1F46F9-5F77-43E6-860F-E6FC8AD10BF1}" destId="{9342AEAC-F9DB-4636-869D-BF79A026590C}" srcOrd="2" destOrd="0" presId="urn:microsoft.com/office/officeart/2005/8/layout/default"/>
    <dgm:cxn modelId="{D9F4C665-8FF8-8843-99B4-12AFAF9EAB88}" type="presParOf" srcId="{7C1F46F9-5F77-43E6-860F-E6FC8AD10BF1}" destId="{9AEE5572-45B8-4F2B-B510-BC411875DC46}" srcOrd="3" destOrd="0" presId="urn:microsoft.com/office/officeart/2005/8/layout/default"/>
    <dgm:cxn modelId="{A19C503F-A47E-7741-BDC8-6B6D4284F4D3}" type="presParOf" srcId="{7C1F46F9-5F77-43E6-860F-E6FC8AD10BF1}" destId="{ECE44BA5-3D11-493E-BBCA-79C57CD7472F}" srcOrd="4" destOrd="0" presId="urn:microsoft.com/office/officeart/2005/8/layout/default"/>
    <dgm:cxn modelId="{8078F74A-3C5C-7C4B-B49C-E5AF8628E524}" type="presParOf" srcId="{7C1F46F9-5F77-43E6-860F-E6FC8AD10BF1}" destId="{C69550A2-EEF9-4FDB-B373-75B385E14D8C}" srcOrd="5" destOrd="0" presId="urn:microsoft.com/office/officeart/2005/8/layout/default"/>
    <dgm:cxn modelId="{EDA040FC-0DEA-AF46-BAAE-BA4439FEC35E}" type="presParOf" srcId="{7C1F46F9-5F77-43E6-860F-E6FC8AD10BF1}" destId="{45D5D781-8AF5-4E5A-A0A0-CEA370214239}" srcOrd="6" destOrd="0" presId="urn:microsoft.com/office/officeart/2005/8/layout/default"/>
    <dgm:cxn modelId="{D3AD2248-A3CF-7445-8CD2-064C7EC5252D}" type="presParOf" srcId="{7C1F46F9-5F77-43E6-860F-E6FC8AD10BF1}" destId="{2C4A660C-72C7-4AD4-A1CE-0C1C957BBCE6}" srcOrd="7" destOrd="0" presId="urn:microsoft.com/office/officeart/2005/8/layout/default"/>
    <dgm:cxn modelId="{8973AE0F-80DA-0149-B71B-3E8C77C9909F}" type="presParOf" srcId="{7C1F46F9-5F77-43E6-860F-E6FC8AD10BF1}" destId="{68FA2D2A-9527-48AE-A68B-95F8814F78BD}" srcOrd="8" destOrd="0" presId="urn:microsoft.com/office/officeart/2005/8/layout/default"/>
    <dgm:cxn modelId="{4A30637C-EE74-294A-96E5-F12AD6A88621}" type="presParOf" srcId="{7C1F46F9-5F77-43E6-860F-E6FC8AD10BF1}" destId="{E73591AD-B0EA-4907-8899-8ABE4A0F1ED3}" srcOrd="9" destOrd="0" presId="urn:microsoft.com/office/officeart/2005/8/layout/default"/>
    <dgm:cxn modelId="{3A45D842-9716-634A-BFF0-2283C5C60DF7}" type="presParOf" srcId="{7C1F46F9-5F77-43E6-860F-E6FC8AD10BF1}" destId="{56B014DF-A368-4538-9EB2-A2E15CB81F8F}" srcOrd="10" destOrd="0" presId="urn:microsoft.com/office/officeart/2005/8/layout/default"/>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A274A0-16A3-49D5-B9F6-6B3A326CFA85}">
      <dsp:nvSpPr>
        <dsp:cNvPr id="0" name=""/>
        <dsp:cNvSpPr/>
      </dsp:nvSpPr>
      <dsp:spPr>
        <a:xfrm>
          <a:off x="106290" y="395"/>
          <a:ext cx="941539" cy="564923"/>
        </a:xfrm>
        <a:prstGeom prst="rect">
          <a:avLst/>
        </a:prstGeom>
        <a:solidFill>
          <a:schemeClr val="l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cs-CZ" sz="1000" kern="1200" dirty="0" smtClean="0"/>
            <a:t> </a:t>
          </a:r>
          <a:endParaRPr lang="cs-CZ" sz="1000" kern="1200" dirty="0">
            <a:solidFill>
              <a:schemeClr val="tx1"/>
            </a:solidFill>
          </a:endParaRPr>
        </a:p>
      </dsp:txBody>
      <dsp:txXfrm>
        <a:off x="106290" y="395"/>
        <a:ext cx="941539" cy="564923"/>
      </dsp:txXfrm>
    </dsp:sp>
    <dsp:sp modelId="{9342AEAC-F9DB-4636-869D-BF79A026590C}">
      <dsp:nvSpPr>
        <dsp:cNvPr id="0" name=""/>
        <dsp:cNvSpPr/>
      </dsp:nvSpPr>
      <dsp:spPr>
        <a:xfrm>
          <a:off x="1141983" y="395"/>
          <a:ext cx="941539" cy="564923"/>
        </a:xfrm>
        <a:prstGeom prst="rect">
          <a:avLst/>
        </a:prstGeom>
        <a:solidFill>
          <a:schemeClr val="l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cs-CZ" sz="1000" kern="1200" dirty="0" smtClean="0"/>
            <a:t> </a:t>
          </a:r>
          <a:endParaRPr lang="cs-CZ" sz="1000" kern="1200" dirty="0">
            <a:solidFill>
              <a:schemeClr val="tx1"/>
            </a:solidFill>
          </a:endParaRPr>
        </a:p>
      </dsp:txBody>
      <dsp:txXfrm>
        <a:off x="1141983" y="395"/>
        <a:ext cx="941539" cy="564923"/>
      </dsp:txXfrm>
    </dsp:sp>
    <dsp:sp modelId="{ECE44BA5-3D11-493E-BBCA-79C57CD7472F}">
      <dsp:nvSpPr>
        <dsp:cNvPr id="0" name=""/>
        <dsp:cNvSpPr/>
      </dsp:nvSpPr>
      <dsp:spPr>
        <a:xfrm>
          <a:off x="2177676" y="395"/>
          <a:ext cx="941539" cy="564923"/>
        </a:xfrm>
        <a:prstGeom prst="rect">
          <a:avLst/>
        </a:prstGeom>
        <a:solidFill>
          <a:schemeClr val="l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cs-CZ" sz="1000" kern="1200" dirty="0" smtClean="0"/>
            <a:t> </a:t>
          </a:r>
          <a:endParaRPr lang="cs-CZ" sz="1000" kern="1200" dirty="0">
            <a:solidFill>
              <a:schemeClr val="tx1"/>
            </a:solidFill>
          </a:endParaRPr>
        </a:p>
      </dsp:txBody>
      <dsp:txXfrm>
        <a:off x="2177676" y="395"/>
        <a:ext cx="941539" cy="564923"/>
      </dsp:txXfrm>
    </dsp:sp>
    <dsp:sp modelId="{45D5D781-8AF5-4E5A-A0A0-CEA370214239}">
      <dsp:nvSpPr>
        <dsp:cNvPr id="0" name=""/>
        <dsp:cNvSpPr/>
      </dsp:nvSpPr>
      <dsp:spPr>
        <a:xfrm>
          <a:off x="3213369" y="395"/>
          <a:ext cx="941539" cy="564923"/>
        </a:xfrm>
        <a:prstGeom prst="rect">
          <a:avLst/>
        </a:prstGeom>
        <a:solidFill>
          <a:schemeClr val="l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cs-CZ" sz="1000" kern="1200" dirty="0" smtClean="0"/>
            <a:t> </a:t>
          </a:r>
          <a:endParaRPr lang="cs-CZ" sz="1000" kern="1200" dirty="0">
            <a:solidFill>
              <a:schemeClr val="tx1"/>
            </a:solidFill>
          </a:endParaRPr>
        </a:p>
      </dsp:txBody>
      <dsp:txXfrm>
        <a:off x="3213369" y="395"/>
        <a:ext cx="941539" cy="564923"/>
      </dsp:txXfrm>
    </dsp:sp>
    <dsp:sp modelId="{68FA2D2A-9527-48AE-A68B-95F8814F78BD}">
      <dsp:nvSpPr>
        <dsp:cNvPr id="0" name=""/>
        <dsp:cNvSpPr/>
      </dsp:nvSpPr>
      <dsp:spPr>
        <a:xfrm>
          <a:off x="4249063" y="395"/>
          <a:ext cx="941539" cy="564923"/>
        </a:xfrm>
        <a:prstGeom prst="rect">
          <a:avLst/>
        </a:prstGeom>
        <a:solidFill>
          <a:schemeClr val="l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cs-CZ" sz="1000" kern="1200" dirty="0" smtClean="0"/>
            <a:t> </a:t>
          </a:r>
          <a:endParaRPr lang="cs-CZ" sz="1000" kern="1200" dirty="0">
            <a:solidFill>
              <a:schemeClr val="tx1"/>
            </a:solidFill>
          </a:endParaRPr>
        </a:p>
      </dsp:txBody>
      <dsp:txXfrm>
        <a:off x="4249063" y="395"/>
        <a:ext cx="941539" cy="564923"/>
      </dsp:txXfrm>
    </dsp:sp>
    <dsp:sp modelId="{56B014DF-A368-4538-9EB2-A2E15CB81F8F}">
      <dsp:nvSpPr>
        <dsp:cNvPr id="0" name=""/>
        <dsp:cNvSpPr/>
      </dsp:nvSpPr>
      <dsp:spPr>
        <a:xfrm>
          <a:off x="5284756" y="395"/>
          <a:ext cx="941539" cy="564923"/>
        </a:xfrm>
        <a:prstGeom prst="rect">
          <a:avLst/>
        </a:prstGeom>
        <a:solidFill>
          <a:schemeClr val="l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cs-CZ" sz="1000" kern="1200" dirty="0" smtClean="0">
              <a:solidFill>
                <a:schemeClr val="tx1"/>
              </a:solidFill>
            </a:rPr>
            <a:t> </a:t>
          </a:r>
          <a:endParaRPr lang="cs-CZ" sz="1000" kern="1200" dirty="0">
            <a:solidFill>
              <a:schemeClr val="tx1"/>
            </a:solidFill>
          </a:endParaRPr>
        </a:p>
      </dsp:txBody>
      <dsp:txXfrm>
        <a:off x="5284756" y="395"/>
        <a:ext cx="941539" cy="56492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lgn="l">
              <a:defRPr/>
            </a:lvl1pPr>
          </a:lstStyle>
          <a:p>
            <a:r>
              <a:rPr lang="cs-CZ" smtClean="0"/>
              <a:t>Kliknutím lze upravit styl.</a:t>
            </a:r>
            <a:endParaRPr lang="cs-CZ"/>
          </a:p>
        </p:txBody>
      </p:sp>
      <p:sp>
        <p:nvSpPr>
          <p:cNvPr id="3" name="TextovéPole 2"/>
          <p:cNvSpPr txBox="1"/>
          <p:nvPr userDrawn="1"/>
        </p:nvSpPr>
        <p:spPr>
          <a:xfrm>
            <a:off x="342900" y="200472"/>
            <a:ext cx="3662164" cy="276999"/>
          </a:xfrm>
          <a:prstGeom prst="rect">
            <a:avLst/>
          </a:prstGeom>
          <a:noFill/>
        </p:spPr>
        <p:txBody>
          <a:bodyPr wrap="square" rtlCol="0">
            <a:spAutoFit/>
          </a:bodyPr>
          <a:lstStyle/>
          <a:p>
            <a:r>
              <a:rPr lang="cs-CZ" sz="1200" i="1" dirty="0" smtClean="0"/>
              <a:t>Seriál Budujeme značku</a:t>
            </a:r>
            <a:endParaRPr lang="cs-CZ" sz="1200" i="1"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lgn="l">
              <a:defRPr/>
            </a:lvl1pPr>
          </a:lstStyle>
          <a:p>
            <a:r>
              <a:rPr lang="cs-CZ" smtClean="0"/>
              <a:t>Kliknutím lze upravit styl.</a:t>
            </a:r>
            <a:endParaRPr lang="cs-CZ"/>
          </a:p>
        </p:txBody>
      </p:sp>
      <p:sp>
        <p:nvSpPr>
          <p:cNvPr id="3" name="TextovéPole 2"/>
          <p:cNvSpPr txBox="1"/>
          <p:nvPr userDrawn="1"/>
        </p:nvSpPr>
        <p:spPr>
          <a:xfrm>
            <a:off x="342900" y="200472"/>
            <a:ext cx="3662164"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00" b="0" i="1" u="none" strike="noStrike" kern="1200" cap="none" spc="0" normalizeH="0" baseline="0" noProof="0" dirty="0" smtClean="0">
                <a:ln>
                  <a:noFill/>
                </a:ln>
                <a:solidFill>
                  <a:prstClr val="black"/>
                </a:solidFill>
                <a:effectLst/>
                <a:uLnTx/>
                <a:uFillTx/>
                <a:latin typeface="Calibri"/>
                <a:ea typeface="+mn-ea"/>
                <a:cs typeface="+mn-cs"/>
              </a:rPr>
              <a:t>Seriál Budujeme značku</a:t>
            </a:r>
            <a:endParaRPr kumimoji="0" lang="cs-CZ" sz="1200" b="0" i="1"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363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1488" y="9181396"/>
            <a:ext cx="1543050" cy="527403"/>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16254FB-05E5-4BE2-B270-25512BC5F9E0}" type="datetimeFigureOut">
              <a:rPr kumimoji="0" lang="cs-CZ"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16.11.2015</a:t>
            </a:fld>
            <a:endParaRPr kumimoji="0" lang="cs-CZ"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Footer Placeholder 2"/>
          <p:cNvSpPr>
            <a:spLocks noGrp="1"/>
          </p:cNvSpPr>
          <p:nvPr>
            <p:ph type="ftr" sz="quarter" idx="11"/>
          </p:nvPr>
        </p:nvSpPr>
        <p:spPr>
          <a:xfrm>
            <a:off x="2271713" y="9181396"/>
            <a:ext cx="2314575" cy="527403"/>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Slide Number Placeholder 3"/>
          <p:cNvSpPr>
            <a:spLocks noGrp="1"/>
          </p:cNvSpPr>
          <p:nvPr>
            <p:ph type="sldNum" sz="quarter" idx="12"/>
          </p:nvPr>
        </p:nvSpPr>
        <p:spPr>
          <a:xfrm>
            <a:off x="4843463" y="9181396"/>
            <a:ext cx="1543050" cy="527403"/>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336BB37-EE62-4045-96AC-C3D4009F58CB}" type="slidenum">
              <a:rPr kumimoji="0" lang="cs-CZ"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cs-CZ"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44079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hyperlink" Target="http://www.podnikatel.cz/serialy/budujeme-znacku/" TargetMode="Externa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hyperlink" Target="http://www.podnikatel.cz/serialy/budujeme-znacku/" TargetMode="Externa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342900" y="396699"/>
            <a:ext cx="6172200" cy="523853"/>
          </a:xfrm>
          <a:prstGeom prst="rect">
            <a:avLst/>
          </a:prstGeom>
        </p:spPr>
        <p:txBody>
          <a:bodyPr vert="horz" lIns="91440" tIns="45720" rIns="91440" bIns="45720" rtlCol="0" anchor="ctr">
            <a:no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342900" y="2664747"/>
            <a:ext cx="6172200" cy="5824647"/>
          </a:xfrm>
          <a:prstGeom prst="rect">
            <a:avLst/>
          </a:prstGeom>
        </p:spPr>
        <p:txBody>
          <a:bodyPr vert="horz" lIns="91440" tIns="45720" rIns="91440" bIns="45720" rtlCol="0" anchor="ctr">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grpSp>
        <p:nvGrpSpPr>
          <p:cNvPr id="5" name="Skupina 4"/>
          <p:cNvGrpSpPr/>
          <p:nvPr userDrawn="1"/>
        </p:nvGrpSpPr>
        <p:grpSpPr>
          <a:xfrm>
            <a:off x="1932679" y="9057456"/>
            <a:ext cx="2992642" cy="365733"/>
            <a:chOff x="1813130" y="9431144"/>
            <a:chExt cx="2992642" cy="365733"/>
          </a:xfrm>
        </p:grpSpPr>
        <p:pic>
          <p:nvPicPr>
            <p:cNvPr id="7" name="Obrázek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813130" y="9431144"/>
              <a:ext cx="1079859" cy="365733"/>
            </a:xfrm>
            <a:prstGeom prst="rect">
              <a:avLst/>
            </a:prstGeom>
          </p:spPr>
        </p:pic>
        <p:pic>
          <p:nvPicPr>
            <p:cNvPr id="4" name="Obrázek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392996" y="9469425"/>
              <a:ext cx="1412776" cy="197758"/>
            </a:xfrm>
            <a:prstGeom prst="rect">
              <a:avLst/>
            </a:prstGeom>
          </p:spPr>
        </p:pic>
      </p:grpSp>
      <p:sp>
        <p:nvSpPr>
          <p:cNvPr id="8" name="Obdélník 7"/>
          <p:cNvSpPr/>
          <p:nvPr userDrawn="1"/>
        </p:nvSpPr>
        <p:spPr>
          <a:xfrm>
            <a:off x="0" y="9561512"/>
            <a:ext cx="6858000" cy="246221"/>
          </a:xfrm>
          <a:prstGeom prst="rect">
            <a:avLst/>
          </a:prstGeom>
          <a:solidFill>
            <a:schemeClr val="accent1"/>
          </a:solidFill>
        </p:spPr>
        <p:txBody>
          <a:bodyPr wrap="square">
            <a:spAutoFit/>
          </a:bodyPr>
          <a:lstStyle/>
          <a:p>
            <a:pPr algn="ctr"/>
            <a:r>
              <a:rPr lang="cs-CZ" sz="1000" dirty="0" smtClean="0"/>
              <a:t>Všechny články seriálu </a:t>
            </a:r>
            <a:r>
              <a:rPr lang="cs-CZ" sz="1000" b="1" dirty="0" smtClean="0"/>
              <a:t>Budujeme značku </a:t>
            </a:r>
            <a:r>
              <a:rPr lang="cs-CZ" sz="1000" dirty="0" smtClean="0"/>
              <a:t>najdete na </a:t>
            </a:r>
            <a:r>
              <a:rPr lang="cs-CZ" sz="1000" dirty="0" smtClean="0">
                <a:hlinkClick r:id="rId5"/>
              </a:rPr>
              <a:t>http://www.podnikatel.cz/serialy/budujeme-znacku/</a:t>
            </a:r>
            <a:endParaRPr lang="cs-CZ" sz="1000" dirty="0"/>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685800" rtl="0" eaLnBrk="1" latinLnBrk="0" hangingPunct="1">
        <a:spcBef>
          <a:spcPct val="0"/>
        </a:spcBef>
        <a:buNone/>
        <a:defRPr sz="2400" kern="1200">
          <a:solidFill>
            <a:schemeClr val="tx1"/>
          </a:solidFill>
          <a:latin typeface="+mj-lt"/>
          <a:ea typeface="+mj-ea"/>
          <a:cs typeface="+mj-cs"/>
        </a:defRPr>
      </a:lvl1pPr>
    </p:titleStyle>
    <p:bodyStyle>
      <a:lvl1pPr marL="257175" indent="-257175" algn="l" defTabSz="685800" rtl="0" eaLnBrk="1" latinLnBrk="0" hangingPunct="1">
        <a:spcBef>
          <a:spcPts val="900"/>
        </a:spcBef>
        <a:spcAft>
          <a:spcPts val="450"/>
        </a:spcAft>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ts val="900"/>
        </a:spcBef>
        <a:spcAft>
          <a:spcPts val="450"/>
        </a:spcAft>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ts val="900"/>
        </a:spcBef>
        <a:spcAft>
          <a:spcPts val="450"/>
        </a:spcAft>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ts val="900"/>
        </a:spcBef>
        <a:spcAft>
          <a:spcPts val="450"/>
        </a:spcAft>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ts val="900"/>
        </a:spcBef>
        <a:spcAft>
          <a:spcPts val="450"/>
        </a:spcAft>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342900" y="396699"/>
            <a:ext cx="6172200" cy="523853"/>
          </a:xfrm>
          <a:prstGeom prst="rect">
            <a:avLst/>
          </a:prstGeom>
        </p:spPr>
        <p:txBody>
          <a:bodyPr vert="horz" lIns="91440" tIns="45720" rIns="91440" bIns="45720" rtlCol="0" anchor="ctr">
            <a:no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342900" y="2664747"/>
            <a:ext cx="6172200" cy="5824647"/>
          </a:xfrm>
          <a:prstGeom prst="rect">
            <a:avLst/>
          </a:prstGeom>
        </p:spPr>
        <p:txBody>
          <a:bodyPr vert="horz" lIns="91440" tIns="45720" rIns="91440" bIns="45720" rtlCol="0" anchor="ctr">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grpSp>
        <p:nvGrpSpPr>
          <p:cNvPr id="5" name="Skupina 4"/>
          <p:cNvGrpSpPr/>
          <p:nvPr userDrawn="1"/>
        </p:nvGrpSpPr>
        <p:grpSpPr>
          <a:xfrm>
            <a:off x="1932679" y="9057456"/>
            <a:ext cx="2992642" cy="365733"/>
            <a:chOff x="1813130" y="9431144"/>
            <a:chExt cx="2992642" cy="365733"/>
          </a:xfrm>
        </p:grpSpPr>
        <p:pic>
          <p:nvPicPr>
            <p:cNvPr id="7" name="Obrázek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13130" y="9431144"/>
              <a:ext cx="1079859" cy="365733"/>
            </a:xfrm>
            <a:prstGeom prst="rect">
              <a:avLst/>
            </a:prstGeom>
          </p:spPr>
        </p:pic>
        <p:pic>
          <p:nvPicPr>
            <p:cNvPr id="4" name="Obrázek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392996" y="9469425"/>
              <a:ext cx="1412776" cy="197758"/>
            </a:xfrm>
            <a:prstGeom prst="rect">
              <a:avLst/>
            </a:prstGeom>
          </p:spPr>
        </p:pic>
      </p:grpSp>
      <p:sp>
        <p:nvSpPr>
          <p:cNvPr id="8" name="Obdélník 7"/>
          <p:cNvSpPr/>
          <p:nvPr userDrawn="1"/>
        </p:nvSpPr>
        <p:spPr>
          <a:xfrm>
            <a:off x="0" y="9561512"/>
            <a:ext cx="6858000" cy="246221"/>
          </a:xfrm>
          <a:prstGeom prst="rect">
            <a:avLst/>
          </a:prstGeom>
          <a:solidFill>
            <a:schemeClr val="accent1"/>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1000" b="0" i="0" u="none" strike="noStrike" kern="1200" cap="none" spc="0" normalizeH="0" baseline="0" noProof="0" dirty="0" smtClean="0">
                <a:ln>
                  <a:noFill/>
                </a:ln>
                <a:solidFill>
                  <a:prstClr val="black"/>
                </a:solidFill>
                <a:effectLst/>
                <a:uLnTx/>
                <a:uFillTx/>
                <a:latin typeface="Calibri"/>
                <a:ea typeface="+mn-ea"/>
                <a:cs typeface="+mn-cs"/>
              </a:rPr>
              <a:t>Všechny články seriálu </a:t>
            </a:r>
            <a:r>
              <a:rPr kumimoji="0" lang="cs-CZ" sz="1000" b="1" i="0" u="none" strike="noStrike" kern="1200" cap="none" spc="0" normalizeH="0" baseline="0" noProof="0" dirty="0" smtClean="0">
                <a:ln>
                  <a:noFill/>
                </a:ln>
                <a:solidFill>
                  <a:prstClr val="black"/>
                </a:solidFill>
                <a:effectLst/>
                <a:uLnTx/>
                <a:uFillTx/>
                <a:latin typeface="Calibri"/>
                <a:ea typeface="+mn-ea"/>
                <a:cs typeface="+mn-cs"/>
              </a:rPr>
              <a:t>Budujeme značku </a:t>
            </a:r>
            <a:r>
              <a:rPr kumimoji="0" lang="cs-CZ" sz="1000" b="0" i="0" u="none" strike="noStrike" kern="1200" cap="none" spc="0" normalizeH="0" baseline="0" noProof="0" dirty="0" smtClean="0">
                <a:ln>
                  <a:noFill/>
                </a:ln>
                <a:solidFill>
                  <a:prstClr val="black"/>
                </a:solidFill>
                <a:effectLst/>
                <a:uLnTx/>
                <a:uFillTx/>
                <a:latin typeface="Calibri"/>
                <a:ea typeface="+mn-ea"/>
                <a:cs typeface="+mn-cs"/>
              </a:rPr>
              <a:t>najdete na </a:t>
            </a:r>
            <a:r>
              <a:rPr kumimoji="0" lang="cs-CZ" sz="1000" b="0" i="0" u="none" strike="noStrike" kern="1200" cap="none" spc="0" normalizeH="0" baseline="0" noProof="0" dirty="0" smtClean="0">
                <a:ln>
                  <a:noFill/>
                </a:ln>
                <a:solidFill>
                  <a:prstClr val="black"/>
                </a:solidFill>
                <a:effectLst/>
                <a:uLnTx/>
                <a:uFillTx/>
                <a:latin typeface="Calibri"/>
                <a:ea typeface="+mn-ea"/>
                <a:cs typeface="+mn-cs"/>
                <a:hlinkClick r:id="rId6"/>
              </a:rPr>
              <a:t>http://www.podnikatel.cz/serialy/budujeme-znacku/</a:t>
            </a:r>
            <a:endParaRPr kumimoji="0" lang="cs-CZ" sz="1000"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TextovéPole 8"/>
          <p:cNvSpPr txBox="1"/>
          <p:nvPr userDrawn="1"/>
        </p:nvSpPr>
        <p:spPr>
          <a:xfrm>
            <a:off x="342900" y="200472"/>
            <a:ext cx="3662164" cy="276999"/>
          </a:xfrm>
          <a:prstGeom prst="rect">
            <a:avLst/>
          </a:prstGeom>
          <a:noFill/>
        </p:spPr>
        <p:txBody>
          <a:bodyPr wrap="square" rtlCol="0">
            <a:spAutoFit/>
          </a:bodyPr>
          <a:lstStyle/>
          <a:p>
            <a:r>
              <a:rPr lang="cs-CZ" sz="1200" i="1" dirty="0" smtClean="0"/>
              <a:t>Seriál Budujeme značku</a:t>
            </a:r>
            <a:endParaRPr lang="cs-CZ" sz="1200" i="1" dirty="0"/>
          </a:p>
        </p:txBody>
      </p:sp>
    </p:spTree>
    <p:extLst>
      <p:ext uri="{BB962C8B-B14F-4D97-AF65-F5344CB8AC3E}">
        <p14:creationId xmlns:p14="http://schemas.microsoft.com/office/powerpoint/2010/main" val="321616151"/>
      </p:ext>
    </p:extLst>
  </p:cSld>
  <p:clrMap bg1="lt1" tx1="dk1" bg2="lt2" tx2="dk2" accent1="accent1" accent2="accent2" accent3="accent3" accent4="accent4" accent5="accent5" accent6="accent6" hlink="hlink" folHlink="folHlink"/>
  <p:sldLayoutIdLst>
    <p:sldLayoutId id="2147483656" r:id="rId1"/>
    <p:sldLayoutId id="2147483657" r:id="rId2"/>
  </p:sldLayoutIdLst>
  <p:txStyles>
    <p:titleStyle>
      <a:lvl1pPr algn="ctr" defTabSz="685800" rtl="0" eaLnBrk="1" latinLnBrk="0" hangingPunct="1">
        <a:spcBef>
          <a:spcPct val="0"/>
        </a:spcBef>
        <a:buNone/>
        <a:defRPr sz="2400" kern="1200">
          <a:solidFill>
            <a:schemeClr val="tx1"/>
          </a:solidFill>
          <a:latin typeface="+mj-lt"/>
          <a:ea typeface="+mj-ea"/>
          <a:cs typeface="+mj-cs"/>
        </a:defRPr>
      </a:lvl1pPr>
    </p:titleStyle>
    <p:bodyStyle>
      <a:lvl1pPr marL="257175" indent="-257175" algn="l" defTabSz="685800" rtl="0" eaLnBrk="1" latinLnBrk="0" hangingPunct="1">
        <a:spcBef>
          <a:spcPts val="900"/>
        </a:spcBef>
        <a:spcAft>
          <a:spcPts val="450"/>
        </a:spcAft>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ts val="900"/>
        </a:spcBef>
        <a:spcAft>
          <a:spcPts val="450"/>
        </a:spcAft>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ts val="900"/>
        </a:spcBef>
        <a:spcAft>
          <a:spcPts val="450"/>
        </a:spcAft>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ts val="900"/>
        </a:spcBef>
        <a:spcAft>
          <a:spcPts val="450"/>
        </a:spcAft>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ts val="900"/>
        </a:spcBef>
        <a:spcAft>
          <a:spcPts val="450"/>
        </a:spcAft>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lovebrand.cz/"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hyperlink" Target="http://www.podnikatel.cz/clanky/7-duvodu-ktere-vas-presvedci-ze-ma-smysl-zacit-makat-na-svoji-znacce/"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http://www.podnikatel.cz/clanky/vazeny-kliente-to-bude-f-poho-nastavte-si-tonalitu-znacky/"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podnikatel.cz/clanky/i-wc-muze-budovat-znacku-zjistete-kde-vsude-se-potkava-znacka-a-vas-zakaznik/" TargetMode="External"/><Relationship Id="rId2" Type="http://schemas.openxmlformats.org/officeDocument/2006/relationships/hyperlink" Target="https://docs.google.com/spreadsheets/d/1pHaKn3xYFqbL_6036p2Sw8wSLlAJyuddqMtRk6q4HXI/pubhtml"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www.podnikatel.cz/clanky/jak-dostat-nove-nadefinovanou-znacku-ke-kolegum-i-zakaznikum/"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file:///C:\Users\honza\Disk%20Google\Lovebrand\Partneri%20Lovebrandu\SportObchod.cz\ahoj@lovebrand.cz" TargetMode="External"/><Relationship Id="rId7" Type="http://schemas.openxmlformats.org/officeDocument/2006/relationships/image" Target="../media/image5.png"/><Relationship Id="rId2" Type="http://schemas.openxmlformats.org/officeDocument/2006/relationships/hyperlink" Target="http://www.lovebrand.cz/hochbranding-aneb-jak-vasi-firme-slusi-saty-s-nabiranymi-rukavy/" TargetMode="External"/><Relationship Id="rId1" Type="http://schemas.openxmlformats.org/officeDocument/2006/relationships/slideLayout" Target="../slideLayouts/slideLayout1.xml"/><Relationship Id="rId6" Type="http://schemas.openxmlformats.org/officeDocument/2006/relationships/hyperlink" Target="http://www.twitter.com/lovebrandcz" TargetMode="External"/><Relationship Id="rId5" Type="http://schemas.openxmlformats.org/officeDocument/2006/relationships/hyperlink" Target="http://www.facebook.com/lovebrandcz" TargetMode="External"/><Relationship Id="rId4" Type="http://schemas.openxmlformats.org/officeDocument/2006/relationships/hyperlink" Target="http://www.lovebrand.cz/"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www.podnikatel.cz/clanky/poslani-firmy-vsichni-by-meli-vedet-co-vas-rano-vytahne-z-postele/"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podnikatel.cz/clanky/produkt-sluzba-dokazete-rict-v-cem-je-vase-firma-nejlepsi/"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lepatio.cz/" TargetMode="External"/><Relationship Id="rId1" Type="http://schemas.openxmlformats.org/officeDocument/2006/relationships/slideLayout" Target="../slideLayouts/slideLayout1.xml"/><Relationship Id="rId4" Type="http://schemas.openxmlformats.org/officeDocument/2006/relationships/hyperlink" Target="http://www.podnikatel.cz/clanky/konkurence-zjistete-si-ktere-znacky-bojuji-o-prizen-vasich-zakazniku/"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www.podnikatel.cz/clanky/alena-29-let-rada-se-opaluje-naha-vime-jak-vam-pomuzou-persony-v-podnikani/"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ww.podnikatel.cz/clanky/patecni-kotatka-uz-nikoho-nebavi-postavte-svou-znacku-na-pevnych-zakladech/"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www.podnikatel.cz/clanky/jak-vymyslet-nazev-pro-vasi-znacku-aby-ji-cas-neudusil-tady-je-8-pristupu/"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www.podnikatel.cz/clanky/ruzova-neni-jen-pro-slecinky-poradime-jak-vybrat-vhodne-logo-i-barvy/"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64904" y="3012331"/>
            <a:ext cx="1728192" cy="1324528"/>
          </a:xfrm>
          <a:prstGeom prst="rect">
            <a:avLst/>
          </a:prstGeom>
        </p:spPr>
      </p:pic>
      <p:sp>
        <p:nvSpPr>
          <p:cNvPr id="4" name="TextovéPole 3"/>
          <p:cNvSpPr txBox="1"/>
          <p:nvPr/>
        </p:nvSpPr>
        <p:spPr>
          <a:xfrm>
            <a:off x="1381712" y="4574957"/>
            <a:ext cx="4104456" cy="954107"/>
          </a:xfrm>
          <a:prstGeom prst="rect">
            <a:avLst/>
          </a:prstGeom>
          <a:noFill/>
        </p:spPr>
        <p:txBody>
          <a:bodyPr wrap="square" rtlCol="0">
            <a:spAutoFit/>
          </a:bodyPr>
          <a:lstStyle/>
          <a:p>
            <a:pPr algn="ctr"/>
            <a:r>
              <a:rPr lang="cs-CZ" sz="2800" dirty="0" smtClean="0">
                <a:solidFill>
                  <a:schemeClr val="accent1"/>
                </a:solidFill>
                <a:latin typeface="Cambria" panose="02040503050406030204" pitchFamily="18" charset="0"/>
              </a:rPr>
              <a:t>Budujeme značku:</a:t>
            </a:r>
            <a:br>
              <a:rPr lang="cs-CZ" sz="2800" dirty="0" smtClean="0">
                <a:solidFill>
                  <a:schemeClr val="accent1"/>
                </a:solidFill>
                <a:latin typeface="Cambria" panose="02040503050406030204" pitchFamily="18" charset="0"/>
              </a:rPr>
            </a:br>
            <a:r>
              <a:rPr lang="cs-CZ" sz="2800" dirty="0" smtClean="0">
                <a:solidFill>
                  <a:schemeClr val="accent1"/>
                </a:solidFill>
                <a:latin typeface="Cambria" panose="02040503050406030204" pitchFamily="18" charset="0"/>
              </a:rPr>
              <a:t>Pracovní listy k seriálu</a:t>
            </a:r>
            <a:endParaRPr lang="cs-CZ" sz="2800" dirty="0">
              <a:solidFill>
                <a:schemeClr val="accent1"/>
              </a:solidFill>
              <a:latin typeface="Cambria" panose="02040503050406030204" pitchFamily="18" charset="0"/>
            </a:endParaRPr>
          </a:p>
        </p:txBody>
      </p:sp>
      <p:sp>
        <p:nvSpPr>
          <p:cNvPr id="5" name="Obdélník 4"/>
          <p:cNvSpPr/>
          <p:nvPr/>
        </p:nvSpPr>
        <p:spPr>
          <a:xfrm>
            <a:off x="1714500" y="8784115"/>
            <a:ext cx="3429000" cy="489365"/>
          </a:xfrm>
          <a:prstGeom prst="rect">
            <a:avLst/>
          </a:prstGeom>
        </p:spPr>
        <p:txBody>
          <a:bodyPr>
            <a:spAutoFit/>
          </a:bodyPr>
          <a:lstStyle/>
          <a:p>
            <a:pPr algn="ctr">
              <a:lnSpc>
                <a:spcPct val="115000"/>
              </a:lnSpc>
            </a:pPr>
            <a:r>
              <a:rPr lang="cs-CZ" sz="1200" dirty="0" smtClean="0">
                <a:latin typeface="Calibri" panose="020F0502020204030204" pitchFamily="34" charset="0"/>
                <a:ea typeface="Times New Roman" panose="02020603050405020304" pitchFamily="18" charset="0"/>
                <a:cs typeface="Times New Roman" panose="02020603050405020304" pitchFamily="18" charset="0"/>
              </a:rPr>
              <a:t>Září </a:t>
            </a:r>
            <a:r>
              <a:rPr lang="cs-CZ" sz="1200" dirty="0">
                <a:latin typeface="Calibri" panose="020F0502020204030204" pitchFamily="34" charset="0"/>
                <a:ea typeface="Times New Roman" panose="02020603050405020304" pitchFamily="18" charset="0"/>
                <a:cs typeface="Times New Roman" panose="02020603050405020304" pitchFamily="18" charset="0"/>
              </a:rPr>
              <a:t>2015</a:t>
            </a:r>
          </a:p>
          <a:p>
            <a:pPr algn="ctr"/>
            <a:r>
              <a:rPr lang="cs-CZ" sz="1200" u="sng" dirty="0">
                <a:solidFill>
                  <a:srgbClr val="D62960"/>
                </a:solidFill>
                <a:latin typeface="Calibri" panose="020F0502020204030204" pitchFamily="34" charset="0"/>
                <a:ea typeface="Times New Roman" panose="02020603050405020304" pitchFamily="18" charset="0"/>
                <a:cs typeface="Times New Roman" panose="02020603050405020304" pitchFamily="18" charset="0"/>
                <a:hlinkClick r:id="rId3"/>
              </a:rPr>
              <a:t>www.lovebrand.cz</a:t>
            </a:r>
            <a:endParaRPr lang="cs-CZ" sz="1200" dirty="0"/>
          </a:p>
        </p:txBody>
      </p:sp>
      <p:sp>
        <p:nvSpPr>
          <p:cNvPr id="6" name="Obdélník 5">
            <a:hlinkClick r:id="rId4"/>
          </p:cNvPr>
          <p:cNvSpPr/>
          <p:nvPr/>
        </p:nvSpPr>
        <p:spPr>
          <a:xfrm>
            <a:off x="2780928" y="6033120"/>
            <a:ext cx="1296144" cy="50405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t>Přečtěte si úvodní článek seriálu</a:t>
            </a:r>
            <a:endParaRPr lang="cs-CZ" sz="1200" dirty="0"/>
          </a:p>
        </p:txBody>
      </p:sp>
    </p:spTree>
    <p:extLst>
      <p:ext uri="{BB962C8B-B14F-4D97-AF65-F5344CB8AC3E}">
        <p14:creationId xmlns:p14="http://schemas.microsoft.com/office/powerpoint/2010/main" val="19744883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Tonalita značky</a:t>
            </a:r>
            <a:endParaRPr lang="cs-CZ" dirty="0"/>
          </a:p>
        </p:txBody>
      </p:sp>
      <p:sp>
        <p:nvSpPr>
          <p:cNvPr id="20" name="TextovéPole 19"/>
          <p:cNvSpPr txBox="1"/>
          <p:nvPr/>
        </p:nvSpPr>
        <p:spPr>
          <a:xfrm>
            <a:off x="260648" y="899066"/>
            <a:ext cx="3816424" cy="338554"/>
          </a:xfrm>
          <a:prstGeom prst="rect">
            <a:avLst/>
          </a:prstGeom>
          <a:noFill/>
        </p:spPr>
        <p:txBody>
          <a:bodyPr wrap="square" rtlCol="0">
            <a:spAutoFit/>
          </a:bodyPr>
          <a:lstStyle/>
          <a:p>
            <a:r>
              <a:rPr lang="cs-CZ" sz="1600" dirty="0" smtClean="0">
                <a:latin typeface="+mj-lt"/>
              </a:rPr>
              <a:t>Klíčová slova</a:t>
            </a:r>
            <a:endParaRPr lang="cs-CZ" sz="1600" dirty="0">
              <a:latin typeface="+mj-lt"/>
            </a:endParaRPr>
          </a:p>
        </p:txBody>
      </p:sp>
      <p:sp>
        <p:nvSpPr>
          <p:cNvPr id="26" name="Obdélník 25"/>
          <p:cNvSpPr/>
          <p:nvPr/>
        </p:nvSpPr>
        <p:spPr>
          <a:xfrm>
            <a:off x="342900" y="1280591"/>
            <a:ext cx="1152128" cy="5040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400" dirty="0">
              <a:solidFill>
                <a:schemeClr val="tx1"/>
              </a:solidFill>
            </a:endParaRPr>
          </a:p>
        </p:txBody>
      </p:sp>
      <p:sp>
        <p:nvSpPr>
          <p:cNvPr id="27" name="Obdélník 26"/>
          <p:cNvSpPr/>
          <p:nvPr/>
        </p:nvSpPr>
        <p:spPr>
          <a:xfrm>
            <a:off x="2848176" y="1280591"/>
            <a:ext cx="1152128" cy="5040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400" dirty="0">
              <a:solidFill>
                <a:schemeClr val="tx1"/>
              </a:solidFill>
            </a:endParaRPr>
          </a:p>
        </p:txBody>
      </p:sp>
      <p:sp>
        <p:nvSpPr>
          <p:cNvPr id="28" name="Obdélník 27"/>
          <p:cNvSpPr/>
          <p:nvPr/>
        </p:nvSpPr>
        <p:spPr>
          <a:xfrm>
            <a:off x="5353452" y="1280591"/>
            <a:ext cx="1152128" cy="5040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400" dirty="0">
              <a:solidFill>
                <a:schemeClr val="tx1"/>
              </a:solidFill>
            </a:endParaRPr>
          </a:p>
        </p:txBody>
      </p:sp>
      <p:sp>
        <p:nvSpPr>
          <p:cNvPr id="29" name="TextovéPole 28"/>
          <p:cNvSpPr txBox="1"/>
          <p:nvPr/>
        </p:nvSpPr>
        <p:spPr>
          <a:xfrm>
            <a:off x="255888" y="1856656"/>
            <a:ext cx="3816424" cy="338554"/>
          </a:xfrm>
          <a:prstGeom prst="rect">
            <a:avLst/>
          </a:prstGeom>
          <a:noFill/>
        </p:spPr>
        <p:txBody>
          <a:bodyPr wrap="square" rtlCol="0">
            <a:spAutoFit/>
          </a:bodyPr>
          <a:lstStyle/>
          <a:p>
            <a:r>
              <a:rPr lang="cs-CZ" sz="1600" dirty="0" smtClean="0">
                <a:latin typeface="+mj-lt"/>
              </a:rPr>
              <a:t>Jaká tonalita není</a:t>
            </a:r>
            <a:endParaRPr lang="cs-CZ" sz="1600" dirty="0">
              <a:latin typeface="+mj-lt"/>
            </a:endParaRPr>
          </a:p>
        </p:txBody>
      </p:sp>
      <p:sp>
        <p:nvSpPr>
          <p:cNvPr id="30" name="Obdélník 29"/>
          <p:cNvSpPr/>
          <p:nvPr/>
        </p:nvSpPr>
        <p:spPr>
          <a:xfrm>
            <a:off x="342900" y="2166174"/>
            <a:ext cx="6172200" cy="34061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1" name="TextovéPole 30"/>
          <p:cNvSpPr txBox="1"/>
          <p:nvPr/>
        </p:nvSpPr>
        <p:spPr>
          <a:xfrm>
            <a:off x="271950" y="3368824"/>
            <a:ext cx="3949138" cy="338554"/>
          </a:xfrm>
          <a:prstGeom prst="rect">
            <a:avLst/>
          </a:prstGeom>
          <a:noFill/>
        </p:spPr>
        <p:txBody>
          <a:bodyPr wrap="square" rtlCol="0">
            <a:spAutoFit/>
          </a:bodyPr>
          <a:lstStyle/>
          <a:p>
            <a:r>
              <a:rPr lang="cs-CZ" sz="1600" dirty="0" smtClean="0">
                <a:latin typeface="+mj-lt"/>
              </a:rPr>
              <a:t>Referenční situace</a:t>
            </a:r>
            <a:endParaRPr lang="cs-CZ" sz="1600" dirty="0">
              <a:latin typeface="+mj-lt"/>
            </a:endParaRPr>
          </a:p>
        </p:txBody>
      </p:sp>
      <p:sp>
        <p:nvSpPr>
          <p:cNvPr id="32" name="Obdélník 31"/>
          <p:cNvSpPr/>
          <p:nvPr/>
        </p:nvSpPr>
        <p:spPr>
          <a:xfrm>
            <a:off x="1394404" y="4174538"/>
            <a:ext cx="5130940" cy="2880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200">
              <a:solidFill>
                <a:schemeClr val="tx1"/>
              </a:solidFill>
            </a:endParaRPr>
          </a:p>
        </p:txBody>
      </p:sp>
      <p:sp>
        <p:nvSpPr>
          <p:cNvPr id="33" name="TextBox 30"/>
          <p:cNvSpPr txBox="1"/>
          <p:nvPr/>
        </p:nvSpPr>
        <p:spPr>
          <a:xfrm>
            <a:off x="260648" y="4174538"/>
            <a:ext cx="1143005" cy="307777"/>
          </a:xfrm>
          <a:prstGeom prst="rect">
            <a:avLst/>
          </a:prstGeom>
          <a:noFill/>
        </p:spPr>
        <p:txBody>
          <a:bodyPr wrap="none" rtlCol="0">
            <a:spAutoFit/>
          </a:bodyPr>
          <a:lstStyle/>
          <a:p>
            <a:r>
              <a:rPr lang="cs-CZ" sz="1400" dirty="0" smtClean="0"/>
              <a:t>klíčová slova</a:t>
            </a:r>
            <a:r>
              <a:rPr lang="en-US" sz="1400" dirty="0" smtClean="0"/>
              <a:t>:</a:t>
            </a:r>
            <a:endParaRPr lang="en-US" sz="1400" dirty="0"/>
          </a:p>
        </p:txBody>
      </p:sp>
      <p:sp>
        <p:nvSpPr>
          <p:cNvPr id="38" name="TextBox 30"/>
          <p:cNvSpPr txBox="1"/>
          <p:nvPr/>
        </p:nvSpPr>
        <p:spPr>
          <a:xfrm>
            <a:off x="260648" y="3728864"/>
            <a:ext cx="1621470" cy="307777"/>
          </a:xfrm>
          <a:prstGeom prst="rect">
            <a:avLst/>
          </a:prstGeom>
          <a:noFill/>
        </p:spPr>
        <p:txBody>
          <a:bodyPr wrap="none" rtlCol="0">
            <a:spAutoFit/>
          </a:bodyPr>
          <a:lstStyle/>
          <a:p>
            <a:r>
              <a:rPr lang="cs-CZ" sz="1400" dirty="0" smtClean="0"/>
              <a:t>případ komunikace:</a:t>
            </a:r>
            <a:endParaRPr lang="en-US" sz="1400" dirty="0"/>
          </a:p>
        </p:txBody>
      </p:sp>
      <p:sp>
        <p:nvSpPr>
          <p:cNvPr id="39" name="Obdélník 38"/>
          <p:cNvSpPr/>
          <p:nvPr/>
        </p:nvSpPr>
        <p:spPr>
          <a:xfrm>
            <a:off x="1881048" y="3738736"/>
            <a:ext cx="4644296" cy="2880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200" dirty="0">
              <a:solidFill>
                <a:schemeClr val="tx1"/>
              </a:solidFill>
            </a:endParaRPr>
          </a:p>
        </p:txBody>
      </p:sp>
      <p:sp>
        <p:nvSpPr>
          <p:cNvPr id="45" name="TextovéPole 44"/>
          <p:cNvSpPr txBox="1"/>
          <p:nvPr/>
        </p:nvSpPr>
        <p:spPr>
          <a:xfrm>
            <a:off x="271950" y="7206734"/>
            <a:ext cx="3949138" cy="338554"/>
          </a:xfrm>
          <a:prstGeom prst="rect">
            <a:avLst/>
          </a:prstGeom>
          <a:noFill/>
        </p:spPr>
        <p:txBody>
          <a:bodyPr wrap="square" rtlCol="0">
            <a:spAutoFit/>
          </a:bodyPr>
          <a:lstStyle/>
          <a:p>
            <a:r>
              <a:rPr lang="cs-CZ" sz="1600" dirty="0" smtClean="0">
                <a:latin typeface="+mj-lt"/>
              </a:rPr>
              <a:t>Pravidla pro komunikaci značky</a:t>
            </a:r>
            <a:endParaRPr lang="cs-CZ" sz="1600" dirty="0">
              <a:latin typeface="+mj-lt"/>
            </a:endParaRPr>
          </a:p>
        </p:txBody>
      </p:sp>
      <p:sp>
        <p:nvSpPr>
          <p:cNvPr id="67" name="Obdélník 66"/>
          <p:cNvSpPr/>
          <p:nvPr/>
        </p:nvSpPr>
        <p:spPr>
          <a:xfrm>
            <a:off x="338559" y="7473279"/>
            <a:ext cx="6186785" cy="13685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200" dirty="0">
              <a:solidFill>
                <a:schemeClr val="tx1"/>
              </a:solidFill>
            </a:endParaRPr>
          </a:p>
        </p:txBody>
      </p:sp>
      <p:sp>
        <p:nvSpPr>
          <p:cNvPr id="65" name="Obdélník 64"/>
          <p:cNvSpPr/>
          <p:nvPr/>
        </p:nvSpPr>
        <p:spPr>
          <a:xfrm>
            <a:off x="333380" y="2571864"/>
            <a:ext cx="6172200" cy="652944"/>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000" b="1" dirty="0" smtClean="0">
                <a:solidFill>
                  <a:schemeClr val="tx1"/>
                </a:solidFill>
              </a:rPr>
              <a:t>Příklad Kokoza: </a:t>
            </a:r>
            <a:r>
              <a:rPr lang="cs-CZ" sz="1000" dirty="0" smtClean="0">
                <a:solidFill>
                  <a:schemeClr val="tx1"/>
                </a:solidFill>
              </a:rPr>
              <a:t>Tonalita značky je přátelská, pozitivní, inspirativní, otevřená, realistická, hravá, profesionálně vtipná, má </a:t>
            </a:r>
            <a:r>
              <a:rPr lang="cs-CZ" sz="1000" dirty="0" err="1" smtClean="0">
                <a:solidFill>
                  <a:schemeClr val="tx1"/>
                </a:solidFill>
              </a:rPr>
              <a:t>flow</a:t>
            </a:r>
            <a:r>
              <a:rPr lang="cs-CZ" sz="1000" dirty="0" smtClean="0">
                <a:solidFill>
                  <a:schemeClr val="tx1"/>
                </a:solidFill>
              </a:rPr>
              <a:t> a specifický „</a:t>
            </a:r>
            <a:r>
              <a:rPr lang="cs-CZ" sz="1000" dirty="0" err="1" smtClean="0">
                <a:solidFill>
                  <a:schemeClr val="tx1"/>
                </a:solidFill>
              </a:rPr>
              <a:t>kompostyl</a:t>
            </a:r>
            <a:r>
              <a:rPr lang="cs-CZ" sz="1000" dirty="0" smtClean="0">
                <a:solidFill>
                  <a:schemeClr val="tx1"/>
                </a:solidFill>
              </a:rPr>
              <a:t>“ (To je hlína…, I my to občas pohnojíme…, Přinese vám ovoce…). Naopak tonalita není ukřičená nebo přikazující. </a:t>
            </a:r>
            <a:endParaRPr lang="cs-CZ" sz="1000" i="1" dirty="0">
              <a:solidFill>
                <a:schemeClr val="tx1"/>
              </a:solidFill>
            </a:endParaRPr>
          </a:p>
        </p:txBody>
      </p:sp>
      <p:sp>
        <p:nvSpPr>
          <p:cNvPr id="66" name="Obdélník 65"/>
          <p:cNvSpPr/>
          <p:nvPr/>
        </p:nvSpPr>
        <p:spPr>
          <a:xfrm>
            <a:off x="1595538" y="1280591"/>
            <a:ext cx="1152128" cy="5040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400" dirty="0">
              <a:solidFill>
                <a:schemeClr val="tx1"/>
              </a:solidFill>
            </a:endParaRPr>
          </a:p>
        </p:txBody>
      </p:sp>
      <p:sp>
        <p:nvSpPr>
          <p:cNvPr id="68" name="Obdélník 67"/>
          <p:cNvSpPr/>
          <p:nvPr/>
        </p:nvSpPr>
        <p:spPr>
          <a:xfrm>
            <a:off x="4100814" y="1280591"/>
            <a:ext cx="1152128" cy="50405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400" dirty="0">
              <a:solidFill>
                <a:schemeClr val="tx1"/>
              </a:solidFill>
            </a:endParaRPr>
          </a:p>
        </p:txBody>
      </p:sp>
      <p:sp>
        <p:nvSpPr>
          <p:cNvPr id="77" name="Obdélník 76"/>
          <p:cNvSpPr/>
          <p:nvPr/>
        </p:nvSpPr>
        <p:spPr>
          <a:xfrm>
            <a:off x="3501732" y="4808984"/>
            <a:ext cx="3023612" cy="93361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200" dirty="0">
              <a:solidFill>
                <a:schemeClr val="tx1"/>
              </a:solidFill>
            </a:endParaRPr>
          </a:p>
        </p:txBody>
      </p:sp>
      <p:sp>
        <p:nvSpPr>
          <p:cNvPr id="79" name="Obdélník 78"/>
          <p:cNvSpPr/>
          <p:nvPr/>
        </p:nvSpPr>
        <p:spPr>
          <a:xfrm>
            <a:off x="333380" y="4808984"/>
            <a:ext cx="3023612" cy="94489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200" dirty="0">
              <a:solidFill>
                <a:schemeClr val="tx1"/>
              </a:solidFill>
            </a:endParaRPr>
          </a:p>
        </p:txBody>
      </p:sp>
      <p:sp>
        <p:nvSpPr>
          <p:cNvPr id="80" name="TextBox 30"/>
          <p:cNvSpPr txBox="1"/>
          <p:nvPr/>
        </p:nvSpPr>
        <p:spPr>
          <a:xfrm>
            <a:off x="271950" y="4520952"/>
            <a:ext cx="1419106" cy="307777"/>
          </a:xfrm>
          <a:prstGeom prst="rect">
            <a:avLst/>
          </a:prstGeom>
          <a:noFill/>
        </p:spPr>
        <p:txBody>
          <a:bodyPr wrap="none" rtlCol="0">
            <a:spAutoFit/>
          </a:bodyPr>
          <a:lstStyle/>
          <a:p>
            <a:r>
              <a:rPr lang="cs-CZ" sz="1400" dirty="0"/>
              <a:t>j</a:t>
            </a:r>
            <a:r>
              <a:rPr lang="cs-CZ" sz="1400" dirty="0" smtClean="0"/>
              <a:t>ak značka mluví:</a:t>
            </a:r>
            <a:endParaRPr lang="en-US" sz="1400" dirty="0"/>
          </a:p>
        </p:txBody>
      </p:sp>
      <p:sp>
        <p:nvSpPr>
          <p:cNvPr id="81" name="TextBox 30"/>
          <p:cNvSpPr txBox="1"/>
          <p:nvPr/>
        </p:nvSpPr>
        <p:spPr>
          <a:xfrm>
            <a:off x="3429000" y="4520952"/>
            <a:ext cx="1603452" cy="307777"/>
          </a:xfrm>
          <a:prstGeom prst="rect">
            <a:avLst/>
          </a:prstGeom>
          <a:noFill/>
        </p:spPr>
        <p:txBody>
          <a:bodyPr wrap="none" rtlCol="0">
            <a:spAutoFit/>
          </a:bodyPr>
          <a:lstStyle/>
          <a:p>
            <a:r>
              <a:rPr lang="cs-CZ" sz="1400" dirty="0"/>
              <a:t>j</a:t>
            </a:r>
            <a:r>
              <a:rPr lang="cs-CZ" sz="1400" dirty="0" smtClean="0"/>
              <a:t>ak značka nemluví:</a:t>
            </a:r>
            <a:endParaRPr lang="en-US" sz="1400" dirty="0"/>
          </a:p>
        </p:txBody>
      </p:sp>
      <p:sp>
        <p:nvSpPr>
          <p:cNvPr id="82" name="Obdélník 81"/>
          <p:cNvSpPr/>
          <p:nvPr/>
        </p:nvSpPr>
        <p:spPr>
          <a:xfrm>
            <a:off x="1394404" y="5867618"/>
            <a:ext cx="5130939" cy="59755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200" dirty="0">
              <a:solidFill>
                <a:schemeClr val="tx1"/>
              </a:solidFill>
            </a:endParaRPr>
          </a:p>
        </p:txBody>
      </p:sp>
      <p:sp>
        <p:nvSpPr>
          <p:cNvPr id="83" name="TextBox 30"/>
          <p:cNvSpPr txBox="1"/>
          <p:nvPr/>
        </p:nvSpPr>
        <p:spPr>
          <a:xfrm>
            <a:off x="251399" y="5797351"/>
            <a:ext cx="1194686" cy="307777"/>
          </a:xfrm>
          <a:prstGeom prst="rect">
            <a:avLst/>
          </a:prstGeom>
          <a:noFill/>
        </p:spPr>
        <p:txBody>
          <a:bodyPr wrap="none" rtlCol="0">
            <a:spAutoFit/>
          </a:bodyPr>
          <a:lstStyle/>
          <a:p>
            <a:r>
              <a:rPr lang="cs-CZ" sz="1400" dirty="0" smtClean="0"/>
              <a:t>argumentace</a:t>
            </a:r>
            <a:r>
              <a:rPr lang="en-US" sz="1400" dirty="0" smtClean="0"/>
              <a:t>:</a:t>
            </a:r>
            <a:endParaRPr lang="en-US" sz="1400" dirty="0"/>
          </a:p>
        </p:txBody>
      </p:sp>
      <p:sp>
        <p:nvSpPr>
          <p:cNvPr id="84" name="Obdélník 83"/>
          <p:cNvSpPr/>
          <p:nvPr/>
        </p:nvSpPr>
        <p:spPr>
          <a:xfrm>
            <a:off x="353144" y="6553790"/>
            <a:ext cx="6172200" cy="487442"/>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000" b="1" dirty="0" smtClean="0">
                <a:solidFill>
                  <a:schemeClr val="tx1"/>
                </a:solidFill>
              </a:rPr>
              <a:t>Příklad Kokoza – fakturace: </a:t>
            </a:r>
            <a:r>
              <a:rPr lang="cs-CZ" sz="1000" dirty="0" smtClean="0">
                <a:solidFill>
                  <a:schemeClr val="tx1"/>
                </a:solidFill>
              </a:rPr>
              <a:t>Ano: S láskou ke kompostu vám fakturujeme… Po proplacení prosím </a:t>
            </a:r>
            <a:r>
              <a:rPr lang="cs-CZ" sz="1000" dirty="0" err="1" smtClean="0">
                <a:solidFill>
                  <a:schemeClr val="tx1"/>
                </a:solidFill>
              </a:rPr>
              <a:t>zrecyklujte</a:t>
            </a:r>
            <a:r>
              <a:rPr lang="cs-CZ" sz="1000" dirty="0" smtClean="0">
                <a:solidFill>
                  <a:schemeClr val="tx1"/>
                </a:solidFill>
              </a:rPr>
              <a:t>. Ne: Fakturujeme vám realizaci workshop na téma kompostování.</a:t>
            </a:r>
            <a:endParaRPr lang="cs-CZ" sz="1000" i="1" dirty="0">
              <a:solidFill>
                <a:schemeClr val="tx1"/>
              </a:solidFill>
            </a:endParaRPr>
          </a:p>
        </p:txBody>
      </p:sp>
      <p:sp>
        <p:nvSpPr>
          <p:cNvPr id="34" name="Obdélník 33">
            <a:hlinkClick r:id="rId2"/>
          </p:cNvPr>
          <p:cNvSpPr/>
          <p:nvPr/>
        </p:nvSpPr>
        <p:spPr>
          <a:xfrm>
            <a:off x="5206298" y="396699"/>
            <a:ext cx="1296144" cy="3078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t>Přečtěte si článek</a:t>
            </a:r>
            <a:endParaRPr lang="cs-CZ" sz="1200" dirty="0"/>
          </a:p>
        </p:txBody>
      </p:sp>
    </p:spTree>
    <p:extLst>
      <p:ext uri="{BB962C8B-B14F-4D97-AF65-F5344CB8AC3E}">
        <p14:creationId xmlns:p14="http://schemas.microsoft.com/office/powerpoint/2010/main" val="3288124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Analýza touchpointů</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2344453104"/>
              </p:ext>
            </p:extLst>
          </p:nvPr>
        </p:nvGraphicFramePr>
        <p:xfrm>
          <a:off x="342900" y="949545"/>
          <a:ext cx="6181725" cy="7787640"/>
        </p:xfrm>
        <a:graphic>
          <a:graphicData uri="http://schemas.openxmlformats.org/drawingml/2006/table">
            <a:tbl>
              <a:tblPr firstRow="1">
                <a:tableStyleId>{2D5ABB26-0587-4C30-8999-92F81FD0307C}</a:tableStyleId>
              </a:tblPr>
              <a:tblGrid>
                <a:gridCol w="935386">
                  <a:extLst>
                    <a:ext uri="{9D8B030D-6E8A-4147-A177-3AD203B41FA5}">
                      <a16:colId xmlns:a16="http://schemas.microsoft.com/office/drawing/2014/main" val="2320065971"/>
                    </a:ext>
                  </a:extLst>
                </a:gridCol>
                <a:gridCol w="684076">
                  <a:extLst>
                    <a:ext uri="{9D8B030D-6E8A-4147-A177-3AD203B41FA5}">
                      <a16:colId xmlns:a16="http://schemas.microsoft.com/office/drawing/2014/main" val="1673142030"/>
                    </a:ext>
                  </a:extLst>
                </a:gridCol>
                <a:gridCol w="684076">
                  <a:extLst>
                    <a:ext uri="{9D8B030D-6E8A-4147-A177-3AD203B41FA5}">
                      <a16:colId xmlns:a16="http://schemas.microsoft.com/office/drawing/2014/main" val="265768517"/>
                    </a:ext>
                  </a:extLst>
                </a:gridCol>
                <a:gridCol w="2582762">
                  <a:extLst>
                    <a:ext uri="{9D8B030D-6E8A-4147-A177-3AD203B41FA5}">
                      <a16:colId xmlns:a16="http://schemas.microsoft.com/office/drawing/2014/main" val="4174357113"/>
                    </a:ext>
                  </a:extLst>
                </a:gridCol>
                <a:gridCol w="1295425">
                  <a:extLst>
                    <a:ext uri="{9D8B030D-6E8A-4147-A177-3AD203B41FA5}">
                      <a16:colId xmlns:a16="http://schemas.microsoft.com/office/drawing/2014/main" val="2653214204"/>
                    </a:ext>
                  </a:extLst>
                </a:gridCol>
              </a:tblGrid>
              <a:tr h="370840">
                <a:tc>
                  <a:txBody>
                    <a:bodyPr/>
                    <a:lstStyle/>
                    <a:p>
                      <a:r>
                        <a:rPr lang="cs-CZ" sz="1200" b="1" dirty="0" smtClean="0"/>
                        <a:t>Touchpoint</a:t>
                      </a:r>
                      <a:endParaRPr lang="cs-CZ"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cs-CZ" sz="1200" b="1" dirty="0" smtClean="0"/>
                        <a:t>Typ</a:t>
                      </a:r>
                      <a:endParaRPr lang="cs-CZ"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cs-CZ" sz="1200" b="1" dirty="0" smtClean="0"/>
                        <a:t>Priorita</a:t>
                      </a:r>
                      <a:endParaRPr lang="cs-CZ"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cs-CZ" sz="1200" b="1" dirty="0" smtClean="0"/>
                        <a:t>Očekávání od značky</a:t>
                      </a:r>
                      <a:endParaRPr lang="cs-CZ"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cs-CZ" sz="1200" b="1" dirty="0" smtClean="0"/>
                        <a:t>Nákupní fáze</a:t>
                      </a:r>
                      <a:endParaRPr lang="cs-CZ"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10120357"/>
                  </a:ext>
                </a:extLst>
              </a:tr>
              <a:tr h="370840">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081330"/>
                  </a:ext>
                </a:extLst>
              </a:tr>
              <a:tr h="370840">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4831344"/>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4638206"/>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73524731"/>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835323"/>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7728350"/>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49218686"/>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4022330"/>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1982347"/>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5639001"/>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2002685"/>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4666843"/>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1871057"/>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8422476"/>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2037832"/>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44498992"/>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2322123"/>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6421708"/>
                  </a:ext>
                </a:extLst>
              </a:tr>
              <a:tr h="370840">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272628"/>
                  </a:ext>
                </a:extLst>
              </a:tr>
              <a:tr h="370840">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cs-CZ"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5450492"/>
                  </a:ext>
                </a:extLst>
              </a:tr>
            </a:tbl>
          </a:graphicData>
        </a:graphic>
      </p:graphicFrame>
      <p:sp>
        <p:nvSpPr>
          <p:cNvPr id="4" name="TextovéPole 3"/>
          <p:cNvSpPr txBox="1"/>
          <p:nvPr/>
        </p:nvSpPr>
        <p:spPr>
          <a:xfrm>
            <a:off x="256101" y="8727541"/>
            <a:ext cx="2870076" cy="246221"/>
          </a:xfrm>
          <a:prstGeom prst="rect">
            <a:avLst/>
          </a:prstGeom>
          <a:noFill/>
        </p:spPr>
        <p:txBody>
          <a:bodyPr wrap="square" rtlCol="0">
            <a:spAutoFit/>
          </a:bodyPr>
          <a:lstStyle/>
          <a:p>
            <a:r>
              <a:rPr lang="cs-CZ" sz="1000" dirty="0" smtClean="0"/>
              <a:t>Podívejte se </a:t>
            </a:r>
            <a:r>
              <a:rPr lang="cs-CZ" sz="1000" dirty="0" smtClean="0">
                <a:hlinkClick r:id="rId2"/>
              </a:rPr>
              <a:t>na ukázku analýzy.</a:t>
            </a:r>
            <a:endParaRPr lang="cs-CZ" sz="1000" dirty="0"/>
          </a:p>
        </p:txBody>
      </p:sp>
      <p:sp>
        <p:nvSpPr>
          <p:cNvPr id="5" name="Obdélník 4">
            <a:hlinkClick r:id="rId3"/>
          </p:cNvPr>
          <p:cNvSpPr/>
          <p:nvPr/>
        </p:nvSpPr>
        <p:spPr>
          <a:xfrm>
            <a:off x="5206298" y="396699"/>
            <a:ext cx="1296144" cy="3078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t>Přečtěte si článek</a:t>
            </a:r>
            <a:endParaRPr lang="cs-CZ" sz="1200" dirty="0"/>
          </a:p>
        </p:txBody>
      </p:sp>
    </p:spTree>
    <p:extLst>
      <p:ext uri="{BB962C8B-B14F-4D97-AF65-F5344CB8AC3E}">
        <p14:creationId xmlns:p14="http://schemas.microsoft.com/office/powerpoint/2010/main" val="6272797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53097" y="340297"/>
            <a:ext cx="5095667" cy="42736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2177" i="0" u="none" strike="noStrike" kern="1200" cap="none" spc="0" normalizeH="0" baseline="0" noProof="0" dirty="0" smtClean="0">
                <a:ln>
                  <a:noFill/>
                </a:ln>
                <a:solidFill>
                  <a:prstClr val="black"/>
                </a:solidFill>
                <a:effectLst/>
                <a:uLnTx/>
                <a:uFillTx/>
                <a:latin typeface="Cambria" panose="02040503050406030204" pitchFamily="18" charset="0"/>
              </a:rPr>
              <a:t>Manuál značky</a:t>
            </a:r>
            <a:endParaRPr kumimoji="0" lang="cs-CZ" sz="2177" i="0" u="none" strike="noStrike" kern="1200" cap="none" spc="0" normalizeH="0" baseline="0" noProof="0" dirty="0">
              <a:ln>
                <a:noFill/>
              </a:ln>
              <a:solidFill>
                <a:prstClr val="black"/>
              </a:solidFill>
              <a:effectLst/>
              <a:uLnTx/>
              <a:uFillTx/>
              <a:latin typeface="Cambria" panose="02040503050406030204" pitchFamily="18" charset="0"/>
            </a:endParaRPr>
          </a:p>
        </p:txBody>
      </p:sp>
      <p:sp>
        <p:nvSpPr>
          <p:cNvPr id="17" name="Obdélník 16"/>
          <p:cNvSpPr/>
          <p:nvPr/>
        </p:nvSpPr>
        <p:spPr>
          <a:xfrm>
            <a:off x="230476" y="2306504"/>
            <a:ext cx="3476474" cy="20419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55539" marR="0" lvl="0" indent="-155539" algn="l" defTabSz="914400" rtl="0" eaLnBrk="1" fontAlgn="auto" latinLnBrk="0" hangingPunct="1">
              <a:lnSpc>
                <a:spcPts val="1270"/>
              </a:lnSpc>
              <a:spcBef>
                <a:spcPts val="0"/>
              </a:spcBef>
              <a:spcAft>
                <a:spcPts val="0"/>
              </a:spcAft>
              <a:buClrTx/>
              <a:buSzTx/>
              <a:buFont typeface="Arial" panose="020B0604020202020204" pitchFamily="34" charset="0"/>
              <a:buChar char="•"/>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9" name="TextovéPole 8"/>
          <p:cNvSpPr txBox="1"/>
          <p:nvPr/>
        </p:nvSpPr>
        <p:spPr>
          <a:xfrm>
            <a:off x="230476" y="2057089"/>
            <a:ext cx="3586259" cy="2877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Výhody služby</a:t>
            </a:r>
          </a:p>
        </p:txBody>
      </p:sp>
      <p:sp>
        <p:nvSpPr>
          <p:cNvPr id="13" name="TextovéPole 12"/>
          <p:cNvSpPr txBox="1"/>
          <p:nvPr/>
        </p:nvSpPr>
        <p:spPr>
          <a:xfrm>
            <a:off x="3855314" y="2555249"/>
            <a:ext cx="2328553" cy="2877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Unikátní prodejní argument</a:t>
            </a:r>
          </a:p>
        </p:txBody>
      </p:sp>
      <p:sp>
        <p:nvSpPr>
          <p:cNvPr id="14" name="TextovéPole 13"/>
          <p:cNvSpPr txBox="1"/>
          <p:nvPr/>
        </p:nvSpPr>
        <p:spPr>
          <a:xfrm>
            <a:off x="3855314" y="2799802"/>
            <a:ext cx="2740849" cy="51110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28" name="TextovéPole 27"/>
          <p:cNvSpPr txBox="1"/>
          <p:nvPr/>
        </p:nvSpPr>
        <p:spPr>
          <a:xfrm>
            <a:off x="239822" y="746865"/>
            <a:ext cx="3586259" cy="2877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Poslání firmy</a:t>
            </a:r>
          </a:p>
        </p:txBody>
      </p:sp>
      <p:sp>
        <p:nvSpPr>
          <p:cNvPr id="29" name="Obdélník 28"/>
          <p:cNvSpPr/>
          <p:nvPr/>
        </p:nvSpPr>
        <p:spPr>
          <a:xfrm>
            <a:off x="230476" y="1056948"/>
            <a:ext cx="6368417" cy="9214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55" name="Obdélník 54"/>
          <p:cNvSpPr/>
          <p:nvPr/>
        </p:nvSpPr>
        <p:spPr>
          <a:xfrm>
            <a:off x="255593" y="8046070"/>
            <a:ext cx="6343300" cy="13652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163293" bIns="163293" numCol="2" rtlCol="0" anchor="ctr"/>
          <a:lstStyle/>
          <a:p>
            <a:pPr marL="155539" marR="0" lvl="0" indent="-155539" algn="l" defTabSz="914400" rtl="0" eaLnBrk="1" fontAlgn="auto" latinLnBrk="0" hangingPunct="1">
              <a:lnSpc>
                <a:spcPct val="100000"/>
              </a:lnSpc>
              <a:spcBef>
                <a:spcPts val="544"/>
              </a:spcBef>
              <a:spcAft>
                <a:spcPts val="0"/>
              </a:spcAft>
              <a:buClrTx/>
              <a:buSzTx/>
              <a:buFont typeface="Arial" panose="020B0604020202020204" pitchFamily="34" charset="0"/>
              <a:buChar char="•"/>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56" name="TextovéPole 55"/>
          <p:cNvSpPr txBox="1"/>
          <p:nvPr/>
        </p:nvSpPr>
        <p:spPr>
          <a:xfrm>
            <a:off x="266513" y="7770224"/>
            <a:ext cx="3591529" cy="2877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Značka jako osobnost</a:t>
            </a:r>
          </a:p>
        </p:txBody>
      </p:sp>
      <p:sp>
        <p:nvSpPr>
          <p:cNvPr id="38" name="TextovéPole 37"/>
          <p:cNvSpPr txBox="1"/>
          <p:nvPr/>
        </p:nvSpPr>
        <p:spPr>
          <a:xfrm>
            <a:off x="230477" y="4501155"/>
            <a:ext cx="3591528" cy="2877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Pilíře značky</a:t>
            </a:r>
          </a:p>
        </p:txBody>
      </p:sp>
      <p:sp>
        <p:nvSpPr>
          <p:cNvPr id="39" name="Obdélník 38"/>
          <p:cNvSpPr/>
          <p:nvPr/>
        </p:nvSpPr>
        <p:spPr>
          <a:xfrm>
            <a:off x="255593" y="4760323"/>
            <a:ext cx="1763664" cy="8722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7" b="1" i="0" u="none" strike="noStrike" kern="1200" cap="none" spc="0" normalizeH="0" baseline="0" noProof="0" dirty="0">
                <a:ln>
                  <a:noFill/>
                </a:ln>
                <a:solidFill>
                  <a:prstClr val="black"/>
                </a:solidFill>
                <a:effectLst/>
                <a:uLnTx/>
                <a:uFillTx/>
                <a:latin typeface="Calibri"/>
                <a:ea typeface="+mn-ea"/>
                <a:cs typeface="+mn-cs"/>
              </a:rPr>
              <a:t>  1.</a:t>
            </a:r>
          </a:p>
        </p:txBody>
      </p:sp>
      <p:sp>
        <p:nvSpPr>
          <p:cNvPr id="41" name="Obdélník 40"/>
          <p:cNvSpPr/>
          <p:nvPr/>
        </p:nvSpPr>
        <p:spPr>
          <a:xfrm>
            <a:off x="2198248" y="4760323"/>
            <a:ext cx="4400646" cy="8722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42" name="Obdélník 41"/>
          <p:cNvSpPr/>
          <p:nvPr/>
        </p:nvSpPr>
        <p:spPr>
          <a:xfrm>
            <a:off x="255593" y="5738686"/>
            <a:ext cx="1763664" cy="8538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7" b="1" i="0" u="none" strike="noStrike" kern="1200" cap="none" spc="0" normalizeH="0" baseline="0" noProof="0" dirty="0">
                <a:ln>
                  <a:noFill/>
                </a:ln>
                <a:solidFill>
                  <a:prstClr val="black"/>
                </a:solidFill>
                <a:effectLst/>
                <a:uLnTx/>
                <a:uFillTx/>
                <a:latin typeface="Calibri"/>
                <a:ea typeface="+mn-ea"/>
                <a:cs typeface="+mn-cs"/>
              </a:rPr>
              <a:t>  2. </a:t>
            </a:r>
          </a:p>
        </p:txBody>
      </p:sp>
      <p:sp>
        <p:nvSpPr>
          <p:cNvPr id="44" name="Obdélník 43"/>
          <p:cNvSpPr/>
          <p:nvPr/>
        </p:nvSpPr>
        <p:spPr>
          <a:xfrm>
            <a:off x="2198248" y="5738686"/>
            <a:ext cx="4400646" cy="8538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45" name="Obdélník 44"/>
          <p:cNvSpPr/>
          <p:nvPr/>
        </p:nvSpPr>
        <p:spPr>
          <a:xfrm>
            <a:off x="255593" y="6711181"/>
            <a:ext cx="1763664" cy="9782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7" b="1" i="0" u="none" strike="noStrike" kern="1200" cap="none" spc="0" normalizeH="0" baseline="0" noProof="0" dirty="0">
                <a:ln>
                  <a:noFill/>
                </a:ln>
                <a:solidFill>
                  <a:prstClr val="black"/>
                </a:solidFill>
                <a:effectLst/>
                <a:uLnTx/>
                <a:uFillTx/>
                <a:latin typeface="Calibri"/>
                <a:ea typeface="+mn-ea"/>
                <a:cs typeface="+mn-cs"/>
              </a:rPr>
              <a:t>  3. </a:t>
            </a:r>
          </a:p>
        </p:txBody>
      </p:sp>
      <p:sp>
        <p:nvSpPr>
          <p:cNvPr id="47" name="Obdélník 46"/>
          <p:cNvSpPr/>
          <p:nvPr/>
        </p:nvSpPr>
        <p:spPr>
          <a:xfrm>
            <a:off x="2198248" y="6711181"/>
            <a:ext cx="4400646" cy="9782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numCol="1"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31" name="TextovéPole 30"/>
          <p:cNvSpPr txBox="1"/>
          <p:nvPr/>
        </p:nvSpPr>
        <p:spPr>
          <a:xfrm>
            <a:off x="3855314" y="2057089"/>
            <a:ext cx="2328553" cy="2877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Zařazení</a:t>
            </a:r>
            <a:endParaRPr kumimoji="0" lang="cs-CZ" sz="1089" b="1" i="0" u="none" strike="noStrike" kern="1200" cap="none" spc="0" normalizeH="0" baseline="0" noProof="0" dirty="0">
              <a:ln>
                <a:noFill/>
              </a:ln>
              <a:solidFill>
                <a:prstClr val="black"/>
              </a:solidFill>
              <a:effectLst/>
              <a:uLnTx/>
              <a:uFillTx/>
              <a:latin typeface="Calibri"/>
              <a:ea typeface="+mn-ea"/>
              <a:cs typeface="+mn-cs"/>
            </a:endParaRPr>
          </a:p>
        </p:txBody>
      </p:sp>
      <p:sp>
        <p:nvSpPr>
          <p:cNvPr id="32" name="TextovéPole 31"/>
          <p:cNvSpPr txBox="1"/>
          <p:nvPr/>
        </p:nvSpPr>
        <p:spPr>
          <a:xfrm>
            <a:off x="3855314" y="2309503"/>
            <a:ext cx="2743579" cy="231923"/>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35" name="TextovéPole 34"/>
          <p:cNvSpPr txBox="1"/>
          <p:nvPr/>
        </p:nvSpPr>
        <p:spPr>
          <a:xfrm>
            <a:off x="3855314" y="3564823"/>
            <a:ext cx="2743579" cy="790281"/>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36" name="TextovéPole 35"/>
          <p:cNvSpPr txBox="1"/>
          <p:nvPr/>
        </p:nvSpPr>
        <p:spPr>
          <a:xfrm>
            <a:off x="3855314" y="3326254"/>
            <a:ext cx="2328553" cy="2877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Ideální asociace se značkou</a:t>
            </a:r>
          </a:p>
        </p:txBody>
      </p:sp>
      <p:sp>
        <p:nvSpPr>
          <p:cNvPr id="24" name="Obdélník 23">
            <a:hlinkClick r:id="rId2"/>
          </p:cNvPr>
          <p:cNvSpPr/>
          <p:nvPr/>
        </p:nvSpPr>
        <p:spPr>
          <a:xfrm>
            <a:off x="5206298" y="396699"/>
            <a:ext cx="1296144" cy="3078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t>Přečtěte si článek</a:t>
            </a:r>
            <a:endParaRPr lang="cs-CZ" sz="1200" dirty="0"/>
          </a:p>
        </p:txBody>
      </p:sp>
    </p:spTree>
    <p:extLst>
      <p:ext uri="{BB962C8B-B14F-4D97-AF65-F5344CB8AC3E}">
        <p14:creationId xmlns:p14="http://schemas.microsoft.com/office/powerpoint/2010/main" val="33015004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ovéPole 29"/>
          <p:cNvSpPr txBox="1"/>
          <p:nvPr/>
        </p:nvSpPr>
        <p:spPr>
          <a:xfrm>
            <a:off x="253097" y="340297"/>
            <a:ext cx="5095667" cy="42736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2177" i="0" u="none" strike="noStrike" kern="1200" cap="none" spc="0" normalizeH="0" baseline="0" noProof="0" dirty="0" smtClean="0">
                <a:ln>
                  <a:noFill/>
                </a:ln>
                <a:solidFill>
                  <a:prstClr val="black"/>
                </a:solidFill>
                <a:effectLst/>
                <a:uLnTx/>
                <a:uFillTx/>
                <a:latin typeface="Cambria" panose="02040503050406030204" pitchFamily="18" charset="0"/>
              </a:rPr>
              <a:t>Komunikační manuál značky</a:t>
            </a:r>
            <a:endParaRPr kumimoji="0" lang="cs-CZ" sz="2177" i="0" u="none" strike="noStrike" kern="1200" cap="none" spc="0" normalizeH="0" baseline="0" noProof="0" dirty="0">
              <a:ln>
                <a:noFill/>
              </a:ln>
              <a:solidFill>
                <a:prstClr val="black"/>
              </a:solidFill>
              <a:effectLst/>
              <a:uLnTx/>
              <a:uFillTx/>
              <a:latin typeface="Cambria" panose="02040503050406030204" pitchFamily="18" charset="0"/>
            </a:endParaRPr>
          </a:p>
        </p:txBody>
      </p:sp>
      <p:sp>
        <p:nvSpPr>
          <p:cNvPr id="31" name="Obdélník 30"/>
          <p:cNvSpPr/>
          <p:nvPr/>
        </p:nvSpPr>
        <p:spPr>
          <a:xfrm>
            <a:off x="239807" y="1118218"/>
            <a:ext cx="3605397" cy="25472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64181" marR="0" lvl="0" indent="-164181" algn="l" defTabSz="914400" rtl="0" eaLnBrk="1" fontAlgn="auto" latinLnBrk="0" hangingPunct="1">
              <a:lnSpc>
                <a:spcPct val="100000"/>
              </a:lnSpc>
              <a:spcBef>
                <a:spcPts val="0"/>
              </a:spcBef>
              <a:spcAft>
                <a:spcPts val="0"/>
              </a:spcAft>
              <a:buClrTx/>
              <a:buSzTx/>
              <a:buFontTx/>
              <a:buNone/>
              <a:tabLst/>
              <a:defRPr/>
            </a:pPr>
            <a:endParaRPr kumimoji="0" lang="cs-CZ" sz="1270" b="1" i="0" u="none" strike="noStrike" kern="1200" cap="none" spc="0" normalizeH="0" baseline="0" noProof="0" dirty="0">
              <a:ln>
                <a:noFill/>
              </a:ln>
              <a:solidFill>
                <a:prstClr val="black"/>
              </a:solidFill>
              <a:effectLst/>
              <a:uLnTx/>
              <a:uFillTx/>
              <a:latin typeface="Calibri"/>
              <a:ea typeface="+mn-ea"/>
              <a:cs typeface="+mn-cs"/>
            </a:endParaRPr>
          </a:p>
          <a:p>
            <a:pPr marL="164181" marR="0" lvl="0" indent="-164181" algn="l" defTabSz="914400" rtl="0" eaLnBrk="1" fontAlgn="auto" latinLnBrk="0" hangingPunct="1">
              <a:lnSpc>
                <a:spcPct val="100000"/>
              </a:lnSpc>
              <a:spcBef>
                <a:spcPts val="0"/>
              </a:spcBef>
              <a:spcAft>
                <a:spcPts val="0"/>
              </a:spcAft>
              <a:buClrTx/>
              <a:buSzTx/>
              <a:buFontTx/>
              <a:buNone/>
              <a:tabLst/>
              <a:defRPr/>
            </a:pPr>
            <a:endParaRPr kumimoji="0" lang="cs-CZ" sz="1270" b="1" i="0" u="none" strike="noStrike" kern="1200" cap="none" spc="0" normalizeH="0" baseline="0" noProof="0" dirty="0">
              <a:ln>
                <a:noFill/>
              </a:ln>
              <a:solidFill>
                <a:prstClr val="black"/>
              </a:solidFill>
              <a:effectLst/>
              <a:uLnTx/>
              <a:uFillTx/>
              <a:latin typeface="Calibri"/>
              <a:ea typeface="+mn-ea"/>
              <a:cs typeface="+mn-cs"/>
            </a:endParaRPr>
          </a:p>
          <a:p>
            <a:pPr marL="164181" marR="0" lvl="0" indent="-164181" algn="l" defTabSz="914400" rtl="0" eaLnBrk="1" fontAlgn="auto" latinLnBrk="0" hangingPunct="1">
              <a:lnSpc>
                <a:spcPct val="100000"/>
              </a:lnSpc>
              <a:spcBef>
                <a:spcPts val="0"/>
              </a:spcBef>
              <a:spcAft>
                <a:spcPts val="0"/>
              </a:spcAft>
              <a:buClrTx/>
              <a:buSzTx/>
              <a:buFontTx/>
              <a:buNone/>
              <a:tabLst/>
              <a:defRPr/>
            </a:pPr>
            <a:endParaRPr kumimoji="0" lang="cs-CZ" sz="1270" b="1" i="0" u="none" strike="noStrike" kern="1200" cap="none" spc="0" normalizeH="0" baseline="0" noProof="0" dirty="0">
              <a:ln>
                <a:noFill/>
              </a:ln>
              <a:solidFill>
                <a:prstClr val="black"/>
              </a:solidFill>
              <a:effectLst/>
              <a:uLnTx/>
              <a:uFillTx/>
              <a:latin typeface="Calibri"/>
              <a:ea typeface="+mn-ea"/>
              <a:cs typeface="+mn-cs"/>
            </a:endParaRPr>
          </a:p>
        </p:txBody>
      </p:sp>
      <p:sp>
        <p:nvSpPr>
          <p:cNvPr id="32" name="TextovéPole 31"/>
          <p:cNvSpPr txBox="1"/>
          <p:nvPr/>
        </p:nvSpPr>
        <p:spPr>
          <a:xfrm>
            <a:off x="253097" y="872250"/>
            <a:ext cx="3578817" cy="2877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Správné psaní názvu značky</a:t>
            </a:r>
          </a:p>
        </p:txBody>
      </p:sp>
      <p:graphicFrame>
        <p:nvGraphicFramePr>
          <p:cNvPr id="33" name="Diagram 32"/>
          <p:cNvGraphicFramePr/>
          <p:nvPr>
            <p:extLst/>
          </p:nvPr>
        </p:nvGraphicFramePr>
        <p:xfrm>
          <a:off x="253097" y="4329140"/>
          <a:ext cx="6332586" cy="5657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4" name="TextovéPole 33"/>
          <p:cNvSpPr txBox="1"/>
          <p:nvPr/>
        </p:nvSpPr>
        <p:spPr>
          <a:xfrm>
            <a:off x="253096" y="4020570"/>
            <a:ext cx="3578817" cy="2877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Jaká je tonalita značky?</a:t>
            </a:r>
          </a:p>
        </p:txBody>
      </p:sp>
      <p:sp>
        <p:nvSpPr>
          <p:cNvPr id="35" name="TextovéPole 34"/>
          <p:cNvSpPr txBox="1"/>
          <p:nvPr/>
        </p:nvSpPr>
        <p:spPr>
          <a:xfrm>
            <a:off x="4060385" y="858463"/>
            <a:ext cx="2511309" cy="2877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Jak se název značky </a:t>
            </a:r>
            <a:r>
              <a:rPr kumimoji="0" lang="cs-CZ" sz="1270" b="1" i="0" u="none" strike="sngStrike" kern="1200" cap="none" spc="0" normalizeH="0" baseline="0" noProof="0" dirty="0">
                <a:ln>
                  <a:noFill/>
                </a:ln>
                <a:solidFill>
                  <a:prstClr val="black"/>
                </a:solidFill>
                <a:effectLst/>
                <a:uLnTx/>
                <a:uFillTx/>
                <a:latin typeface="Calibri"/>
                <a:ea typeface="+mn-ea"/>
                <a:cs typeface="+mn-cs"/>
              </a:rPr>
              <a:t>nepíše</a:t>
            </a:r>
          </a:p>
        </p:txBody>
      </p:sp>
      <p:sp>
        <p:nvSpPr>
          <p:cNvPr id="36" name="TextovéPole 35"/>
          <p:cNvSpPr txBox="1"/>
          <p:nvPr/>
        </p:nvSpPr>
        <p:spPr>
          <a:xfrm>
            <a:off x="4060385" y="1115699"/>
            <a:ext cx="2520635" cy="37151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7"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40" name="TextovéPole 39"/>
          <p:cNvSpPr txBox="1"/>
          <p:nvPr/>
        </p:nvSpPr>
        <p:spPr>
          <a:xfrm>
            <a:off x="239805" y="5475581"/>
            <a:ext cx="3578817" cy="2877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Příklady tonality komunikace</a:t>
            </a:r>
          </a:p>
        </p:txBody>
      </p:sp>
      <p:sp>
        <p:nvSpPr>
          <p:cNvPr id="43" name="Obdélník 42"/>
          <p:cNvSpPr/>
          <p:nvPr/>
        </p:nvSpPr>
        <p:spPr>
          <a:xfrm>
            <a:off x="239389" y="6050594"/>
            <a:ext cx="1373916" cy="6721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907" b="1" i="0" u="none" strike="noStrike" kern="1200" cap="none" spc="0" normalizeH="0" baseline="0" noProof="0" dirty="0">
                <a:ln>
                  <a:noFill/>
                </a:ln>
                <a:solidFill>
                  <a:prstClr val="black"/>
                </a:solidFill>
                <a:effectLst/>
                <a:uLnTx/>
                <a:uFillTx/>
                <a:latin typeface="Calibri"/>
                <a:ea typeface="+mn-ea"/>
                <a:cs typeface="+mn-cs"/>
              </a:rPr>
              <a:t> </a:t>
            </a:r>
            <a:endParaRPr kumimoji="0" lang="cs-CZ" sz="907" b="1" i="0" u="none" strike="noStrike" kern="1200" cap="none" spc="0" normalizeH="0" baseline="0" noProof="0" dirty="0">
              <a:ln>
                <a:noFill/>
              </a:ln>
              <a:solidFill>
                <a:prstClr val="black"/>
              </a:solidFill>
              <a:effectLst/>
              <a:uLnTx/>
              <a:uFillTx/>
              <a:latin typeface="Calibri"/>
              <a:ea typeface="+mn-ea"/>
              <a:cs typeface="+mn-cs"/>
            </a:endParaRPr>
          </a:p>
        </p:txBody>
      </p:sp>
      <p:sp>
        <p:nvSpPr>
          <p:cNvPr id="46" name="Obdélník 45"/>
          <p:cNvSpPr/>
          <p:nvPr/>
        </p:nvSpPr>
        <p:spPr>
          <a:xfrm>
            <a:off x="1728036" y="6050594"/>
            <a:ext cx="2374412" cy="6721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816" b="1" i="0" u="none" strike="noStrike" kern="1200" cap="none" spc="0" normalizeH="0" baseline="0" noProof="0" dirty="0">
              <a:ln>
                <a:noFill/>
              </a:ln>
              <a:solidFill>
                <a:prstClr val="black"/>
              </a:solidFill>
              <a:effectLst/>
              <a:uLnTx/>
              <a:uFillTx/>
              <a:latin typeface="Calibri"/>
              <a:ea typeface="+mn-ea"/>
              <a:cs typeface="+mn-cs"/>
            </a:endParaRPr>
          </a:p>
        </p:txBody>
      </p:sp>
      <p:sp>
        <p:nvSpPr>
          <p:cNvPr id="52" name="Obdélník 51"/>
          <p:cNvSpPr/>
          <p:nvPr/>
        </p:nvSpPr>
        <p:spPr>
          <a:xfrm>
            <a:off x="4216349" y="6050594"/>
            <a:ext cx="2374412" cy="6721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53" name="TextovéPole 52"/>
          <p:cNvSpPr txBox="1"/>
          <p:nvPr/>
        </p:nvSpPr>
        <p:spPr>
          <a:xfrm>
            <a:off x="248433" y="5809680"/>
            <a:ext cx="1285353" cy="24590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98" b="0" i="0" u="none" strike="noStrike" kern="1200" cap="none" spc="0" normalizeH="0" baseline="0" noProof="0" dirty="0">
                <a:ln>
                  <a:noFill/>
                </a:ln>
                <a:solidFill>
                  <a:prstClr val="black"/>
                </a:solidFill>
                <a:effectLst/>
                <a:uLnTx/>
                <a:uFillTx/>
                <a:latin typeface="Calibri"/>
                <a:ea typeface="+mn-ea"/>
                <a:cs typeface="+mn-cs"/>
              </a:rPr>
              <a:t>Komunikační situace</a:t>
            </a:r>
          </a:p>
        </p:txBody>
      </p:sp>
      <p:sp>
        <p:nvSpPr>
          <p:cNvPr id="59" name="TextovéPole 58"/>
          <p:cNvSpPr txBox="1"/>
          <p:nvPr/>
        </p:nvSpPr>
        <p:spPr>
          <a:xfrm>
            <a:off x="1708565" y="5809680"/>
            <a:ext cx="1482792" cy="24590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98" b="0" i="0" u="none" strike="noStrike" kern="1200" cap="none" spc="0" normalizeH="0" baseline="0" noProof="0" dirty="0">
                <a:ln>
                  <a:noFill/>
                </a:ln>
                <a:solidFill>
                  <a:prstClr val="black"/>
                </a:solidFill>
                <a:effectLst/>
                <a:uLnTx/>
                <a:uFillTx/>
                <a:latin typeface="Calibri"/>
                <a:ea typeface="+mn-ea"/>
                <a:cs typeface="+mn-cs"/>
              </a:rPr>
              <a:t>Jak značka mluví?</a:t>
            </a:r>
          </a:p>
        </p:txBody>
      </p:sp>
      <p:sp>
        <p:nvSpPr>
          <p:cNvPr id="60" name="TextovéPole 59"/>
          <p:cNvSpPr txBox="1"/>
          <p:nvPr/>
        </p:nvSpPr>
        <p:spPr>
          <a:xfrm>
            <a:off x="4302347" y="5809680"/>
            <a:ext cx="1482792" cy="24590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98" b="0" i="0" u="none" strike="noStrike" kern="1200" cap="none" spc="0" normalizeH="0" baseline="0" noProof="0" dirty="0">
                <a:ln>
                  <a:noFill/>
                </a:ln>
                <a:solidFill>
                  <a:prstClr val="black"/>
                </a:solidFill>
                <a:effectLst/>
                <a:uLnTx/>
                <a:uFillTx/>
                <a:latin typeface="Calibri"/>
                <a:ea typeface="+mn-ea"/>
                <a:cs typeface="+mn-cs"/>
              </a:rPr>
              <a:t>Jak značka </a:t>
            </a:r>
            <a:r>
              <a:rPr kumimoji="0" lang="cs-CZ" sz="998" b="0" i="0" u="none" strike="sngStrike" kern="1200" cap="none" spc="0" normalizeH="0" baseline="0" noProof="0" dirty="0">
                <a:ln>
                  <a:noFill/>
                </a:ln>
                <a:solidFill>
                  <a:prstClr val="black"/>
                </a:solidFill>
                <a:effectLst/>
                <a:uLnTx/>
                <a:uFillTx/>
                <a:latin typeface="Calibri"/>
                <a:ea typeface="+mn-ea"/>
                <a:cs typeface="+mn-cs"/>
              </a:rPr>
              <a:t>nemluví</a:t>
            </a:r>
            <a:r>
              <a:rPr kumimoji="0" lang="cs-CZ" sz="998" b="0" i="0" u="none" strike="noStrike" kern="1200" cap="none" spc="0" normalizeH="0" baseline="0" noProof="0" dirty="0">
                <a:ln>
                  <a:noFill/>
                </a:ln>
                <a:solidFill>
                  <a:prstClr val="black"/>
                </a:solidFill>
                <a:effectLst/>
                <a:uLnTx/>
                <a:uFillTx/>
                <a:latin typeface="Calibri"/>
                <a:ea typeface="+mn-ea"/>
                <a:cs typeface="+mn-cs"/>
              </a:rPr>
              <a:t>?</a:t>
            </a:r>
          </a:p>
        </p:txBody>
      </p:sp>
      <p:sp>
        <p:nvSpPr>
          <p:cNvPr id="61" name="Obdélník 60"/>
          <p:cNvSpPr/>
          <p:nvPr/>
        </p:nvSpPr>
        <p:spPr>
          <a:xfrm>
            <a:off x="239389" y="6878363"/>
            <a:ext cx="1373916" cy="6346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907" b="1" i="0" u="none" strike="noStrike" kern="1200" cap="none" spc="0" normalizeH="0" baseline="0" noProof="0" dirty="0">
                <a:ln>
                  <a:noFill/>
                </a:ln>
                <a:solidFill>
                  <a:prstClr val="black"/>
                </a:solidFill>
                <a:effectLst/>
                <a:uLnTx/>
                <a:uFillTx/>
                <a:latin typeface="Calibri"/>
                <a:ea typeface="+mn-ea"/>
                <a:cs typeface="+mn-cs"/>
              </a:rPr>
              <a:t> </a:t>
            </a:r>
            <a:endParaRPr kumimoji="0" lang="cs-CZ" sz="907" b="1" i="0" u="none" strike="noStrike" kern="1200" cap="none" spc="0" normalizeH="0" baseline="0" noProof="0" dirty="0">
              <a:ln>
                <a:noFill/>
              </a:ln>
              <a:solidFill>
                <a:prstClr val="black"/>
              </a:solidFill>
              <a:effectLst/>
              <a:uLnTx/>
              <a:uFillTx/>
              <a:latin typeface="Calibri"/>
              <a:ea typeface="+mn-ea"/>
              <a:cs typeface="+mn-cs"/>
            </a:endParaRPr>
          </a:p>
        </p:txBody>
      </p:sp>
      <p:sp>
        <p:nvSpPr>
          <p:cNvPr id="62" name="Obdélník 61"/>
          <p:cNvSpPr/>
          <p:nvPr/>
        </p:nvSpPr>
        <p:spPr>
          <a:xfrm>
            <a:off x="1728036" y="6878363"/>
            <a:ext cx="2374412" cy="6346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Rectangle 1"/>
          <p:cNvSpPr/>
          <p:nvPr/>
        </p:nvSpPr>
        <p:spPr>
          <a:xfrm>
            <a:off x="1124744" y="8625408"/>
            <a:ext cx="4224020" cy="7920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a:ea typeface="+mn-ea"/>
              <a:cs typeface="+mn-cs"/>
            </a:endParaRPr>
          </a:p>
        </p:txBody>
      </p:sp>
      <p:sp>
        <p:nvSpPr>
          <p:cNvPr id="63" name="Obdélník 62"/>
          <p:cNvSpPr/>
          <p:nvPr/>
        </p:nvSpPr>
        <p:spPr>
          <a:xfrm>
            <a:off x="4216349" y="6878363"/>
            <a:ext cx="2374412" cy="6346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64" name="Obdélník 63"/>
          <p:cNvSpPr/>
          <p:nvPr/>
        </p:nvSpPr>
        <p:spPr>
          <a:xfrm>
            <a:off x="239389" y="7668644"/>
            <a:ext cx="1373916" cy="6346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907" b="1" i="0" u="none" strike="noStrike" kern="1200" cap="none" spc="0" normalizeH="0" baseline="0" noProof="0" dirty="0">
                <a:ln>
                  <a:noFill/>
                </a:ln>
                <a:solidFill>
                  <a:prstClr val="black"/>
                </a:solidFill>
                <a:effectLst/>
                <a:uLnTx/>
                <a:uFillTx/>
                <a:latin typeface="Calibri"/>
                <a:ea typeface="+mn-ea"/>
                <a:cs typeface="+mn-cs"/>
              </a:rPr>
              <a:t> </a:t>
            </a:r>
            <a:endParaRPr kumimoji="0" lang="cs-CZ" sz="907" b="1" i="0" u="none" strike="noStrike" kern="1200" cap="none" spc="0" normalizeH="0" baseline="0" noProof="0" dirty="0">
              <a:ln>
                <a:noFill/>
              </a:ln>
              <a:solidFill>
                <a:prstClr val="black"/>
              </a:solidFill>
              <a:effectLst/>
              <a:uLnTx/>
              <a:uFillTx/>
              <a:latin typeface="Calibri"/>
              <a:ea typeface="+mn-ea"/>
              <a:cs typeface="+mn-cs"/>
            </a:endParaRPr>
          </a:p>
        </p:txBody>
      </p:sp>
      <p:sp>
        <p:nvSpPr>
          <p:cNvPr id="65" name="Obdélník 64"/>
          <p:cNvSpPr/>
          <p:nvPr/>
        </p:nvSpPr>
        <p:spPr>
          <a:xfrm>
            <a:off x="1728036" y="7668644"/>
            <a:ext cx="2374412" cy="6346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66" name="Obdélník 65"/>
          <p:cNvSpPr/>
          <p:nvPr/>
        </p:nvSpPr>
        <p:spPr>
          <a:xfrm>
            <a:off x="4216349" y="7668644"/>
            <a:ext cx="2374412" cy="6346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67" name="Obdélník 66"/>
          <p:cNvSpPr/>
          <p:nvPr/>
        </p:nvSpPr>
        <p:spPr>
          <a:xfrm>
            <a:off x="239389" y="8458926"/>
            <a:ext cx="1373916" cy="6346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907" b="1" i="0" u="none" strike="noStrike" kern="1200" cap="none" spc="0" normalizeH="0" baseline="0" noProof="0" dirty="0">
                <a:ln>
                  <a:noFill/>
                </a:ln>
                <a:solidFill>
                  <a:prstClr val="black"/>
                </a:solidFill>
                <a:effectLst/>
                <a:uLnTx/>
                <a:uFillTx/>
                <a:latin typeface="Calibri"/>
                <a:ea typeface="+mn-ea"/>
                <a:cs typeface="+mn-cs"/>
              </a:rPr>
              <a:t> </a:t>
            </a:r>
            <a:endParaRPr kumimoji="0" lang="cs-CZ" sz="907" b="1" i="0" u="none" strike="noStrike" kern="1200" cap="none" spc="0" normalizeH="0" baseline="0" noProof="0" dirty="0">
              <a:ln>
                <a:noFill/>
              </a:ln>
              <a:solidFill>
                <a:prstClr val="black"/>
              </a:solidFill>
              <a:effectLst/>
              <a:uLnTx/>
              <a:uFillTx/>
              <a:latin typeface="Calibri"/>
              <a:ea typeface="+mn-ea"/>
              <a:cs typeface="+mn-cs"/>
            </a:endParaRPr>
          </a:p>
        </p:txBody>
      </p:sp>
      <p:sp>
        <p:nvSpPr>
          <p:cNvPr id="68" name="Obdélník 67"/>
          <p:cNvSpPr/>
          <p:nvPr/>
        </p:nvSpPr>
        <p:spPr>
          <a:xfrm>
            <a:off x="1728036" y="8458926"/>
            <a:ext cx="2374412" cy="6346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816" b="0" i="0" u="none" strike="noStrike" kern="1200" cap="none" spc="0" normalizeH="0" baseline="0" noProof="0" dirty="0">
              <a:ln>
                <a:noFill/>
              </a:ln>
              <a:solidFill>
                <a:prstClr val="black"/>
              </a:solidFill>
              <a:effectLst/>
              <a:uLnTx/>
              <a:uFillTx/>
              <a:latin typeface="Calibri"/>
              <a:ea typeface="+mn-ea"/>
              <a:cs typeface="+mn-cs"/>
            </a:endParaRPr>
          </a:p>
        </p:txBody>
      </p:sp>
      <p:sp>
        <p:nvSpPr>
          <p:cNvPr id="69" name="Obdélník 68"/>
          <p:cNvSpPr/>
          <p:nvPr/>
        </p:nvSpPr>
        <p:spPr>
          <a:xfrm>
            <a:off x="4216349" y="8458926"/>
            <a:ext cx="2374412" cy="6346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726" b="0" i="0" u="none" strike="noStrike" kern="1200" cap="none" spc="0" normalizeH="0" baseline="0" noProof="0" dirty="0">
              <a:ln>
                <a:noFill/>
              </a:ln>
              <a:solidFill>
                <a:prstClr val="black"/>
              </a:solidFill>
              <a:effectLst/>
              <a:uLnTx/>
              <a:uFillTx/>
              <a:latin typeface="Calibri"/>
              <a:ea typeface="+mn-ea"/>
              <a:cs typeface="+mn-cs"/>
            </a:endParaRPr>
          </a:p>
        </p:txBody>
      </p:sp>
      <p:sp>
        <p:nvSpPr>
          <p:cNvPr id="73" name="TextovéPole 72"/>
          <p:cNvSpPr txBox="1"/>
          <p:nvPr/>
        </p:nvSpPr>
        <p:spPr>
          <a:xfrm>
            <a:off x="4055723" y="2055526"/>
            <a:ext cx="2657303" cy="2877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Netextová komunikace – </a:t>
            </a:r>
            <a:r>
              <a:rPr kumimoji="0" lang="cs-CZ" sz="1270" b="1" i="0" u="none" strike="noStrike" kern="1200" cap="none" spc="0" normalizeH="0" baseline="0" noProof="0" dirty="0" err="1">
                <a:ln>
                  <a:noFill/>
                </a:ln>
                <a:solidFill>
                  <a:prstClr val="black"/>
                </a:solidFill>
                <a:effectLst/>
                <a:uLnTx/>
                <a:uFillTx/>
                <a:latin typeface="Calibri"/>
                <a:ea typeface="+mn-ea"/>
                <a:cs typeface="+mn-cs"/>
              </a:rPr>
              <a:t>smajlíci</a:t>
            </a:r>
            <a:r>
              <a:rPr kumimoji="0" lang="cs-CZ" sz="1270" b="1" i="0" u="none" strike="noStrike" kern="1200" cap="none" spc="0" normalizeH="0" baseline="0" noProof="0" dirty="0">
                <a:ln>
                  <a:noFill/>
                </a:ln>
                <a:solidFill>
                  <a:prstClr val="black"/>
                </a:solidFill>
                <a:effectLst/>
                <a:uLnTx/>
                <a:uFillTx/>
                <a:latin typeface="Calibri"/>
                <a:ea typeface="+mn-ea"/>
                <a:cs typeface="+mn-cs"/>
              </a:rPr>
              <a:t> aj.</a:t>
            </a:r>
          </a:p>
        </p:txBody>
      </p:sp>
      <p:sp>
        <p:nvSpPr>
          <p:cNvPr id="74" name="TextovéPole 73"/>
          <p:cNvSpPr txBox="1"/>
          <p:nvPr/>
        </p:nvSpPr>
        <p:spPr>
          <a:xfrm>
            <a:off x="4051059" y="2301495"/>
            <a:ext cx="2520635" cy="790281"/>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7"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sym typeface="Wingdings" panose="05000000000000000000" pitchFamily="2" charset="2"/>
            </a:endParaRPr>
          </a:p>
        </p:txBody>
      </p:sp>
      <p:sp>
        <p:nvSpPr>
          <p:cNvPr id="38" name="TextovéPole 37"/>
          <p:cNvSpPr txBox="1"/>
          <p:nvPr/>
        </p:nvSpPr>
        <p:spPr>
          <a:xfrm>
            <a:off x="4054625" y="1507667"/>
            <a:ext cx="2511309" cy="2877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Slogan značky</a:t>
            </a:r>
            <a:endParaRPr kumimoji="0" lang="cs-CZ" sz="1270" b="1" i="0" u="none" strike="sngStrike" kern="1200" cap="none" spc="0" normalizeH="0" baseline="0" noProof="0" dirty="0">
              <a:ln>
                <a:noFill/>
              </a:ln>
              <a:solidFill>
                <a:prstClr val="black"/>
              </a:solidFill>
              <a:effectLst/>
              <a:uLnTx/>
              <a:uFillTx/>
              <a:latin typeface="Calibri"/>
              <a:ea typeface="+mn-ea"/>
              <a:cs typeface="+mn-cs"/>
            </a:endParaRPr>
          </a:p>
        </p:txBody>
      </p:sp>
      <p:sp>
        <p:nvSpPr>
          <p:cNvPr id="41" name="TextovéPole 40"/>
          <p:cNvSpPr txBox="1"/>
          <p:nvPr/>
        </p:nvSpPr>
        <p:spPr>
          <a:xfrm>
            <a:off x="4054625" y="1764903"/>
            <a:ext cx="2520635" cy="231923"/>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42" name="TextovéPole 41"/>
          <p:cNvSpPr txBox="1"/>
          <p:nvPr/>
        </p:nvSpPr>
        <p:spPr>
          <a:xfrm>
            <a:off x="352573" y="4984193"/>
            <a:ext cx="6145390" cy="231923"/>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7" b="0" i="0" u="none" strike="noStrike" kern="1200" cap="none" spc="0" normalizeH="0" baseline="0" noProof="0" dirty="0">
                <a:ln>
                  <a:noFill/>
                </a:ln>
                <a:solidFill>
                  <a:prstClr val="black"/>
                </a:solidFill>
                <a:effectLst/>
                <a:uLnTx/>
                <a:uFillTx/>
                <a:latin typeface="Calibri"/>
                <a:ea typeface="+mn-ea"/>
                <a:cs typeface="+mn-cs"/>
              </a:rPr>
              <a:t>Tonalita </a:t>
            </a:r>
            <a:r>
              <a:rPr kumimoji="0" lang="cs-CZ" sz="907" b="0" i="0" u="none" strike="noStrike" kern="1200" cap="none" spc="0" normalizeH="0" baseline="0" noProof="0">
                <a:ln>
                  <a:noFill/>
                </a:ln>
                <a:solidFill>
                  <a:prstClr val="black"/>
                </a:solidFill>
                <a:effectLst/>
                <a:uLnTx/>
                <a:uFillTx/>
                <a:latin typeface="Calibri"/>
                <a:ea typeface="+mn-ea"/>
                <a:cs typeface="+mn-cs"/>
              </a:rPr>
              <a:t>není:</a:t>
            </a: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506518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p:cNvSpPr txBox="1"/>
          <p:nvPr/>
        </p:nvSpPr>
        <p:spPr>
          <a:xfrm>
            <a:off x="253096" y="332278"/>
            <a:ext cx="5095667" cy="42736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2177" i="0" u="none" strike="noStrike" kern="1200" cap="none" spc="0" normalizeH="0" baseline="0" noProof="0" dirty="0" smtClean="0">
                <a:ln>
                  <a:noFill/>
                </a:ln>
                <a:solidFill>
                  <a:prstClr val="black"/>
                </a:solidFill>
                <a:effectLst/>
                <a:uLnTx/>
                <a:uFillTx/>
                <a:latin typeface="Cambria" panose="02040503050406030204" pitchFamily="18" charset="0"/>
              </a:rPr>
              <a:t>Grafický manuál značky </a:t>
            </a:r>
            <a:endParaRPr kumimoji="0" lang="cs-CZ" sz="2177" i="0" u="none" strike="noStrike" kern="1200" cap="none" spc="0" normalizeH="0" baseline="0" noProof="0" dirty="0">
              <a:ln>
                <a:noFill/>
              </a:ln>
              <a:solidFill>
                <a:prstClr val="black"/>
              </a:solidFill>
              <a:effectLst/>
              <a:uLnTx/>
              <a:uFillTx/>
              <a:latin typeface="Cambria" panose="02040503050406030204" pitchFamily="18" charset="0"/>
            </a:endParaRPr>
          </a:p>
        </p:txBody>
      </p:sp>
      <p:sp>
        <p:nvSpPr>
          <p:cNvPr id="34" name="Obdélník 33"/>
          <p:cNvSpPr/>
          <p:nvPr/>
        </p:nvSpPr>
        <p:spPr>
          <a:xfrm>
            <a:off x="209976" y="6961126"/>
            <a:ext cx="3605397" cy="13470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544"/>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35" name="TextovéPole 34"/>
          <p:cNvSpPr txBox="1"/>
          <p:nvPr/>
        </p:nvSpPr>
        <p:spPr>
          <a:xfrm>
            <a:off x="209977" y="6637734"/>
            <a:ext cx="3578817" cy="2877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Související grafické prvky</a:t>
            </a:r>
          </a:p>
        </p:txBody>
      </p:sp>
      <p:grpSp>
        <p:nvGrpSpPr>
          <p:cNvPr id="17" name="Skupina 16"/>
          <p:cNvGrpSpPr/>
          <p:nvPr/>
        </p:nvGrpSpPr>
        <p:grpSpPr>
          <a:xfrm>
            <a:off x="4053151" y="6636332"/>
            <a:ext cx="2524936" cy="1664137"/>
            <a:chOff x="4487890" y="4297753"/>
            <a:chExt cx="2783274" cy="1834402"/>
          </a:xfrm>
        </p:grpSpPr>
        <p:sp>
          <p:nvSpPr>
            <p:cNvPr id="37" name="TextovéPole 36"/>
            <p:cNvSpPr txBox="1"/>
            <p:nvPr/>
          </p:nvSpPr>
          <p:spPr>
            <a:xfrm>
              <a:off x="4494422" y="4297753"/>
              <a:ext cx="2776742" cy="3172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Hlavní písmo</a:t>
              </a:r>
            </a:p>
          </p:txBody>
        </p:sp>
        <p:sp>
          <p:nvSpPr>
            <p:cNvPr id="18" name="TextovéPole 17"/>
            <p:cNvSpPr txBox="1"/>
            <p:nvPr/>
          </p:nvSpPr>
          <p:spPr>
            <a:xfrm>
              <a:off x="4487893" y="5222418"/>
              <a:ext cx="2776742" cy="3172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Doplňkové písmo</a:t>
              </a:r>
            </a:p>
          </p:txBody>
        </p:sp>
        <p:sp>
          <p:nvSpPr>
            <p:cNvPr id="19" name="TextovéPole 18"/>
            <p:cNvSpPr txBox="1"/>
            <p:nvPr/>
          </p:nvSpPr>
          <p:spPr>
            <a:xfrm>
              <a:off x="4509071" y="4644230"/>
              <a:ext cx="2762092" cy="563395"/>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21" name="TextovéPole 20"/>
            <p:cNvSpPr txBox="1"/>
            <p:nvPr/>
          </p:nvSpPr>
          <p:spPr>
            <a:xfrm>
              <a:off x="4487890" y="5568760"/>
              <a:ext cx="2778533" cy="563395"/>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7" b="0" i="0" u="none" strike="noStrike" kern="1200" cap="none" spc="0" normalizeH="0" baseline="0" noProof="0">
                  <a:ln>
                    <a:noFill/>
                  </a:ln>
                  <a:solidFill>
                    <a:prstClr val="black"/>
                  </a:solidFill>
                  <a:effectLst/>
                  <a:uLnTx/>
                  <a:uFillTx/>
                  <a:latin typeface="Calibri"/>
                  <a:ea typeface="+mn-ea"/>
                  <a:cs typeface="+mn-cs"/>
                </a:rPr>
                <a:t> </a:t>
              </a: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grpSp>
      <p:sp>
        <p:nvSpPr>
          <p:cNvPr id="55" name="TextovéPole 54"/>
          <p:cNvSpPr txBox="1"/>
          <p:nvPr/>
        </p:nvSpPr>
        <p:spPr>
          <a:xfrm>
            <a:off x="226680" y="3202933"/>
            <a:ext cx="6315282" cy="2877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Barvy</a:t>
            </a:r>
          </a:p>
        </p:txBody>
      </p:sp>
      <p:sp>
        <p:nvSpPr>
          <p:cNvPr id="13" name="Obdélník 12"/>
          <p:cNvSpPr/>
          <p:nvPr/>
        </p:nvSpPr>
        <p:spPr>
          <a:xfrm>
            <a:off x="226682" y="3504966"/>
            <a:ext cx="1335919" cy="75767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907"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907"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726" b="0" i="0" u="none" strike="noStrike" kern="1200" cap="none" spc="0" normalizeH="0" baseline="0" noProof="0" dirty="0">
                <a:ln>
                  <a:noFill/>
                </a:ln>
                <a:solidFill>
                  <a:prstClr val="black"/>
                </a:solidFill>
                <a:effectLst/>
                <a:uLnTx/>
                <a:uFillTx/>
                <a:latin typeface="Calibri"/>
                <a:ea typeface="+mn-ea"/>
                <a:cs typeface="+mn-cs"/>
              </a:rPr>
              <a:t>RGB:</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726" b="0" i="0" u="none" strike="noStrike" kern="1200" cap="none" spc="0" normalizeH="0" baseline="0" noProof="0" dirty="0">
                <a:ln>
                  <a:noFill/>
                </a:ln>
                <a:solidFill>
                  <a:prstClr val="black"/>
                </a:solidFill>
                <a:effectLst/>
                <a:uLnTx/>
                <a:uFillTx/>
                <a:latin typeface="Calibri"/>
                <a:ea typeface="+mn-ea"/>
                <a:cs typeface="+mn-cs"/>
              </a:rPr>
              <a:t>CMYK: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726" b="0" i="0" u="none" strike="noStrike" kern="1200" cap="none" spc="0" normalizeH="0" baseline="0" noProof="0" dirty="0">
                <a:ln>
                  <a:noFill/>
                </a:ln>
                <a:solidFill>
                  <a:prstClr val="black"/>
                </a:solidFill>
                <a:effectLst/>
                <a:uLnTx/>
                <a:uFillTx/>
                <a:latin typeface="Calibri"/>
                <a:ea typeface="+mn-ea"/>
                <a:cs typeface="+mn-cs"/>
              </a:rPr>
              <a:t>WEB:</a:t>
            </a:r>
          </a:p>
        </p:txBody>
      </p:sp>
      <p:sp>
        <p:nvSpPr>
          <p:cNvPr id="32" name="Obdélník 31"/>
          <p:cNvSpPr/>
          <p:nvPr/>
        </p:nvSpPr>
        <p:spPr>
          <a:xfrm>
            <a:off x="1902103" y="3504966"/>
            <a:ext cx="1335919" cy="75767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907"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907"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726" b="0" i="0" u="none" strike="noStrike" kern="1200" cap="none" spc="0" normalizeH="0" baseline="0" noProof="0" dirty="0">
                <a:ln>
                  <a:noFill/>
                </a:ln>
                <a:solidFill>
                  <a:prstClr val="black"/>
                </a:solidFill>
                <a:effectLst/>
                <a:uLnTx/>
                <a:uFillTx/>
                <a:latin typeface="Calibri"/>
                <a:ea typeface="+mn-ea"/>
                <a:cs typeface="+mn-cs"/>
              </a:rPr>
              <a:t>RGB:</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726" b="0" i="0" u="none" strike="noStrike" kern="1200" cap="none" spc="0" normalizeH="0" baseline="0" noProof="0" dirty="0">
                <a:ln>
                  <a:noFill/>
                </a:ln>
                <a:solidFill>
                  <a:prstClr val="black"/>
                </a:solidFill>
                <a:effectLst/>
                <a:uLnTx/>
                <a:uFillTx/>
                <a:latin typeface="Calibri"/>
                <a:ea typeface="+mn-ea"/>
                <a:cs typeface="+mn-cs"/>
              </a:rPr>
              <a:t>CMYK: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726" b="0" i="0" u="none" strike="noStrike" kern="1200" cap="none" spc="0" normalizeH="0" baseline="0" noProof="0" dirty="0">
                <a:ln>
                  <a:noFill/>
                </a:ln>
                <a:solidFill>
                  <a:prstClr val="black"/>
                </a:solidFill>
                <a:effectLst/>
                <a:uLnTx/>
                <a:uFillTx/>
                <a:latin typeface="Calibri"/>
                <a:ea typeface="+mn-ea"/>
                <a:cs typeface="+mn-cs"/>
              </a:rPr>
              <a:t>WEB:</a:t>
            </a:r>
          </a:p>
        </p:txBody>
      </p:sp>
      <p:sp>
        <p:nvSpPr>
          <p:cNvPr id="33" name="Obdélník 32"/>
          <p:cNvSpPr/>
          <p:nvPr/>
        </p:nvSpPr>
        <p:spPr>
          <a:xfrm>
            <a:off x="3577525" y="3504966"/>
            <a:ext cx="1335919" cy="75767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907"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907"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726" b="0" i="0" u="none" strike="noStrike" kern="1200" cap="none" spc="0" normalizeH="0" baseline="0" noProof="0" dirty="0">
                <a:ln>
                  <a:noFill/>
                </a:ln>
                <a:solidFill>
                  <a:prstClr val="black"/>
                </a:solidFill>
                <a:effectLst/>
                <a:uLnTx/>
                <a:uFillTx/>
                <a:latin typeface="Calibri"/>
                <a:ea typeface="+mn-ea"/>
                <a:cs typeface="+mn-cs"/>
              </a:rPr>
              <a:t>RGB:</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726" b="0" i="0" u="none" strike="noStrike" kern="1200" cap="none" spc="0" normalizeH="0" baseline="0" noProof="0" dirty="0">
                <a:ln>
                  <a:noFill/>
                </a:ln>
                <a:solidFill>
                  <a:prstClr val="black"/>
                </a:solidFill>
                <a:effectLst/>
                <a:uLnTx/>
                <a:uFillTx/>
                <a:latin typeface="Calibri"/>
                <a:ea typeface="+mn-ea"/>
                <a:cs typeface="+mn-cs"/>
              </a:rPr>
              <a:t>CMYK: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726" b="0" i="0" u="none" strike="noStrike" kern="1200" cap="none" spc="0" normalizeH="0" baseline="0" noProof="0" dirty="0">
                <a:ln>
                  <a:noFill/>
                </a:ln>
                <a:solidFill>
                  <a:prstClr val="black"/>
                </a:solidFill>
                <a:effectLst/>
                <a:uLnTx/>
                <a:uFillTx/>
                <a:latin typeface="Calibri"/>
                <a:ea typeface="+mn-ea"/>
                <a:cs typeface="+mn-cs"/>
              </a:rPr>
              <a:t>WEB:</a:t>
            </a:r>
          </a:p>
        </p:txBody>
      </p:sp>
      <p:sp>
        <p:nvSpPr>
          <p:cNvPr id="36" name="Obdélník 35"/>
          <p:cNvSpPr/>
          <p:nvPr/>
        </p:nvSpPr>
        <p:spPr>
          <a:xfrm>
            <a:off x="5252949" y="3504966"/>
            <a:ext cx="1335919" cy="75767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907"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cs-CZ" sz="907"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726" b="0" i="0" u="none" strike="noStrike" kern="1200" cap="none" spc="0" normalizeH="0" baseline="0" noProof="0" dirty="0">
                <a:ln>
                  <a:noFill/>
                </a:ln>
                <a:solidFill>
                  <a:prstClr val="black"/>
                </a:solidFill>
                <a:effectLst/>
                <a:uLnTx/>
                <a:uFillTx/>
                <a:latin typeface="Calibri"/>
                <a:ea typeface="+mn-ea"/>
                <a:cs typeface="+mn-cs"/>
              </a:rPr>
              <a:t>RGB:</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726" b="0" i="0" u="none" strike="noStrike" kern="1200" cap="none" spc="0" normalizeH="0" baseline="0" noProof="0" dirty="0">
                <a:ln>
                  <a:noFill/>
                </a:ln>
                <a:solidFill>
                  <a:prstClr val="black"/>
                </a:solidFill>
                <a:effectLst/>
                <a:uLnTx/>
                <a:uFillTx/>
                <a:latin typeface="Calibri"/>
                <a:ea typeface="+mn-ea"/>
                <a:cs typeface="+mn-cs"/>
              </a:rPr>
              <a:t>CMYK: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726" b="0" i="0" u="none" strike="noStrike" kern="1200" cap="none" spc="0" normalizeH="0" baseline="0" noProof="0" dirty="0">
                <a:ln>
                  <a:noFill/>
                </a:ln>
                <a:solidFill>
                  <a:prstClr val="black"/>
                </a:solidFill>
                <a:effectLst/>
                <a:uLnTx/>
                <a:uFillTx/>
                <a:latin typeface="Calibri"/>
                <a:ea typeface="+mn-ea"/>
                <a:cs typeface="+mn-cs"/>
              </a:rPr>
              <a:t>WEB:</a:t>
            </a:r>
          </a:p>
        </p:txBody>
      </p:sp>
      <p:sp>
        <p:nvSpPr>
          <p:cNvPr id="20" name="TextBox 19"/>
          <p:cNvSpPr txBox="1"/>
          <p:nvPr/>
        </p:nvSpPr>
        <p:spPr>
          <a:xfrm>
            <a:off x="3015809" y="851905"/>
            <a:ext cx="3972383" cy="42736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Další podoby loga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7" b="0" i="0" u="none" strike="noStrike" kern="1200" cap="none" spc="0" normalizeH="0" baseline="0" noProof="0" dirty="0">
                <a:ln>
                  <a:noFill/>
                </a:ln>
                <a:solidFill>
                  <a:prstClr val="black"/>
                </a:solidFill>
                <a:effectLst/>
                <a:uLnTx/>
                <a:uFillTx/>
                <a:latin typeface="Calibri"/>
                <a:ea typeface="+mn-ea"/>
                <a:cs typeface="+mn-cs"/>
              </a:rPr>
              <a:t>(jednobarevná verze, verze v odstínech šedi, umístění do čtverce, ...) </a:t>
            </a:r>
            <a:endParaRPr kumimoji="0" lang="en-US" sz="1270" b="0" i="0" u="none" strike="noStrike" kern="1200" cap="none" spc="0" normalizeH="0" baseline="0" noProof="0" dirty="0">
              <a:ln>
                <a:noFill/>
              </a:ln>
              <a:solidFill>
                <a:prstClr val="black"/>
              </a:solidFill>
              <a:effectLst/>
              <a:uLnTx/>
              <a:uFillTx/>
              <a:latin typeface="Calibri"/>
              <a:ea typeface="+mn-ea"/>
              <a:cs typeface="+mn-cs"/>
            </a:endParaRPr>
          </a:p>
        </p:txBody>
      </p:sp>
      <p:sp>
        <p:nvSpPr>
          <p:cNvPr id="59" name="TextovéPole 18"/>
          <p:cNvSpPr txBox="1"/>
          <p:nvPr/>
        </p:nvSpPr>
        <p:spPr>
          <a:xfrm>
            <a:off x="253095" y="1261520"/>
            <a:ext cx="2505720" cy="1348640"/>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67" name="Obdélník 33"/>
          <p:cNvSpPr/>
          <p:nvPr/>
        </p:nvSpPr>
        <p:spPr>
          <a:xfrm>
            <a:off x="3015809" y="1257091"/>
            <a:ext cx="3605398" cy="17430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544"/>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28" name="TextBox 27"/>
          <p:cNvSpPr txBox="1"/>
          <p:nvPr/>
        </p:nvSpPr>
        <p:spPr>
          <a:xfrm>
            <a:off x="253095" y="851418"/>
            <a:ext cx="1635191" cy="28777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70" b="1" i="0" u="none" strike="noStrike" kern="1200" cap="none" spc="0" normalizeH="0" baseline="0" noProof="0" dirty="0" err="1">
                <a:ln>
                  <a:noFill/>
                </a:ln>
                <a:solidFill>
                  <a:prstClr val="black"/>
                </a:solidFill>
                <a:effectLst/>
                <a:uLnTx/>
                <a:uFillTx/>
                <a:latin typeface="Calibri"/>
                <a:ea typeface="+mn-ea"/>
                <a:cs typeface="+mn-cs"/>
              </a:rPr>
              <a:t>Základní</a:t>
            </a:r>
            <a:r>
              <a:rPr kumimoji="0" lang="en-US" sz="1270" b="1" i="0" u="none" strike="noStrike" kern="1200" cap="none" spc="0" normalizeH="0" baseline="0" noProof="0" dirty="0">
                <a:ln>
                  <a:noFill/>
                </a:ln>
                <a:solidFill>
                  <a:prstClr val="black"/>
                </a:solidFill>
                <a:effectLst/>
                <a:uLnTx/>
                <a:uFillTx/>
                <a:latin typeface="Calibri"/>
                <a:ea typeface="+mn-ea"/>
                <a:cs typeface="+mn-cs"/>
              </a:rPr>
              <a:t> </a:t>
            </a:r>
            <a:r>
              <a:rPr kumimoji="0" lang="en-US" sz="1270" b="1" i="0" u="none" strike="noStrike" kern="1200" cap="none" spc="0" normalizeH="0" baseline="0" noProof="0" dirty="0" err="1">
                <a:ln>
                  <a:noFill/>
                </a:ln>
                <a:solidFill>
                  <a:prstClr val="black"/>
                </a:solidFill>
                <a:effectLst/>
                <a:uLnTx/>
                <a:uFillTx/>
                <a:latin typeface="Calibri"/>
                <a:ea typeface="+mn-ea"/>
                <a:cs typeface="+mn-cs"/>
              </a:rPr>
              <a:t>podoba</a:t>
            </a:r>
            <a:r>
              <a:rPr kumimoji="0" lang="en-US" sz="1270" b="1" i="0" u="none" strike="noStrike" kern="1200" cap="none" spc="0" normalizeH="0" baseline="0" noProof="0" dirty="0">
                <a:ln>
                  <a:noFill/>
                </a:ln>
                <a:solidFill>
                  <a:prstClr val="black"/>
                </a:solidFill>
                <a:effectLst/>
                <a:uLnTx/>
                <a:uFillTx/>
                <a:latin typeface="Calibri"/>
                <a:ea typeface="+mn-ea"/>
                <a:cs typeface="+mn-cs"/>
              </a:rPr>
              <a:t> </a:t>
            </a:r>
            <a:r>
              <a:rPr kumimoji="0" lang="en-US" sz="1270" b="1" i="0" u="none" strike="noStrike" kern="1200" cap="none" spc="0" normalizeH="0" baseline="0" noProof="0" dirty="0" err="1">
                <a:ln>
                  <a:noFill/>
                </a:ln>
                <a:solidFill>
                  <a:prstClr val="black"/>
                </a:solidFill>
                <a:effectLst/>
                <a:uLnTx/>
                <a:uFillTx/>
                <a:latin typeface="Calibri"/>
                <a:ea typeface="+mn-ea"/>
                <a:cs typeface="+mn-cs"/>
              </a:rPr>
              <a:t>loga</a:t>
            </a:r>
            <a:endParaRPr kumimoji="0" lang="en-US" sz="1270" b="1" i="0" u="none" strike="noStrike" kern="1200" cap="none" spc="0" normalizeH="0" baseline="0" noProof="0" dirty="0">
              <a:ln>
                <a:noFill/>
              </a:ln>
              <a:solidFill>
                <a:prstClr val="black"/>
              </a:solidFill>
              <a:effectLst/>
              <a:uLnTx/>
              <a:uFillTx/>
              <a:latin typeface="Calibri"/>
              <a:ea typeface="+mn-ea"/>
              <a:cs typeface="+mn-cs"/>
            </a:endParaRPr>
          </a:p>
        </p:txBody>
      </p:sp>
      <p:sp>
        <p:nvSpPr>
          <p:cNvPr id="69" name="TextBox 68"/>
          <p:cNvSpPr txBox="1"/>
          <p:nvPr/>
        </p:nvSpPr>
        <p:spPr>
          <a:xfrm>
            <a:off x="2972690" y="4497766"/>
            <a:ext cx="3972383" cy="42736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270" b="1" i="0" u="none" strike="noStrike" kern="1200" cap="none" spc="0" normalizeH="0" baseline="0" noProof="0" dirty="0">
                <a:ln>
                  <a:noFill/>
                </a:ln>
                <a:solidFill>
                  <a:prstClr val="black"/>
                </a:solidFill>
                <a:effectLst/>
                <a:uLnTx/>
                <a:uFillTx/>
                <a:latin typeface="Calibri"/>
                <a:ea typeface="+mn-ea"/>
                <a:cs typeface="+mn-cs"/>
              </a:rPr>
              <a:t>Použití loga podle pozadí</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907" b="0" i="0" u="none" strike="noStrike" kern="1200" cap="none" spc="0" normalizeH="0" baseline="0" noProof="0" dirty="0">
                <a:ln>
                  <a:noFill/>
                </a:ln>
                <a:solidFill>
                  <a:prstClr val="black"/>
                </a:solidFill>
                <a:effectLst/>
                <a:uLnTx/>
                <a:uFillTx/>
                <a:latin typeface="Calibri"/>
                <a:ea typeface="+mn-ea"/>
                <a:cs typeface="+mn-cs"/>
              </a:rPr>
              <a:t>(použití na bílém a tmavém podkladu a použití na fotografii)</a:t>
            </a:r>
            <a:endParaRPr kumimoji="0" lang="cs-CZ" sz="1270" b="0" i="0" u="none" strike="noStrike" kern="1200" cap="none" spc="0" normalizeH="0" baseline="0" noProof="0" dirty="0">
              <a:ln>
                <a:noFill/>
              </a:ln>
              <a:solidFill>
                <a:prstClr val="black"/>
              </a:solidFill>
              <a:effectLst/>
              <a:uLnTx/>
              <a:uFillTx/>
              <a:latin typeface="Calibri"/>
              <a:ea typeface="+mn-ea"/>
              <a:cs typeface="+mn-cs"/>
            </a:endParaRPr>
          </a:p>
        </p:txBody>
      </p:sp>
      <p:sp>
        <p:nvSpPr>
          <p:cNvPr id="70" name="TextovéPole 18"/>
          <p:cNvSpPr txBox="1"/>
          <p:nvPr/>
        </p:nvSpPr>
        <p:spPr>
          <a:xfrm>
            <a:off x="209976" y="4956787"/>
            <a:ext cx="2505720" cy="1348639"/>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71" name="Obdélník 33"/>
          <p:cNvSpPr/>
          <p:nvPr/>
        </p:nvSpPr>
        <p:spPr>
          <a:xfrm>
            <a:off x="2972690" y="4953364"/>
            <a:ext cx="3605398" cy="13470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544"/>
              </a:spcBef>
              <a:spcAft>
                <a:spcPts val="0"/>
              </a:spcAft>
              <a:buClrTx/>
              <a:buSzTx/>
              <a:buFontTx/>
              <a:buNone/>
              <a:tabLst/>
              <a:defRPr/>
            </a:pPr>
            <a:endParaRPr kumimoji="0" lang="cs-CZ" sz="907" b="0" i="0" u="none" strike="noStrike" kern="1200" cap="none" spc="0" normalizeH="0" baseline="0" noProof="0" dirty="0">
              <a:ln>
                <a:noFill/>
              </a:ln>
              <a:solidFill>
                <a:prstClr val="black"/>
              </a:solidFill>
              <a:effectLst/>
              <a:uLnTx/>
              <a:uFillTx/>
              <a:latin typeface="Calibri"/>
              <a:ea typeface="+mn-ea"/>
              <a:cs typeface="+mn-cs"/>
            </a:endParaRPr>
          </a:p>
        </p:txBody>
      </p:sp>
      <p:sp>
        <p:nvSpPr>
          <p:cNvPr id="72" name="TextBox 71"/>
          <p:cNvSpPr txBox="1"/>
          <p:nvPr/>
        </p:nvSpPr>
        <p:spPr>
          <a:xfrm>
            <a:off x="209976" y="4497390"/>
            <a:ext cx="1517467" cy="28777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70" b="1" i="0" u="none" strike="noStrike" kern="1200" cap="none" spc="0" normalizeH="0" baseline="0" noProof="0" dirty="0" err="1">
                <a:ln>
                  <a:noFill/>
                </a:ln>
                <a:solidFill>
                  <a:prstClr val="black"/>
                </a:solidFill>
                <a:effectLst/>
                <a:uLnTx/>
                <a:uFillTx/>
                <a:latin typeface="Calibri"/>
                <a:ea typeface="+mn-ea"/>
                <a:cs typeface="+mn-cs"/>
              </a:rPr>
              <a:t>Ochranná</a:t>
            </a:r>
            <a:r>
              <a:rPr kumimoji="0" lang="en-US" sz="1270" b="1" i="0" u="none" strike="noStrike" kern="1200" cap="none" spc="0" normalizeH="0" baseline="0" noProof="0" dirty="0">
                <a:ln>
                  <a:noFill/>
                </a:ln>
                <a:solidFill>
                  <a:prstClr val="black"/>
                </a:solidFill>
                <a:effectLst/>
                <a:uLnTx/>
                <a:uFillTx/>
                <a:latin typeface="Calibri"/>
                <a:ea typeface="+mn-ea"/>
                <a:cs typeface="+mn-cs"/>
              </a:rPr>
              <a:t> z</a:t>
            </a:r>
            <a:r>
              <a:rPr kumimoji="0" lang="cs-CZ" sz="1270" b="1" i="0" u="none" strike="noStrike" kern="1200" cap="none" spc="0" normalizeH="0" baseline="0" noProof="0" dirty="0" err="1">
                <a:ln>
                  <a:noFill/>
                </a:ln>
                <a:solidFill>
                  <a:prstClr val="black"/>
                </a:solidFill>
                <a:effectLst/>
                <a:uLnTx/>
                <a:uFillTx/>
                <a:latin typeface="Calibri"/>
                <a:ea typeface="+mn-ea"/>
                <a:cs typeface="+mn-cs"/>
              </a:rPr>
              <a:t>óna</a:t>
            </a:r>
            <a:r>
              <a:rPr kumimoji="0" lang="cs-CZ" sz="1270" b="1" i="0" u="none" strike="noStrike" kern="1200" cap="none" spc="0" normalizeH="0" baseline="0" noProof="0" dirty="0">
                <a:ln>
                  <a:noFill/>
                </a:ln>
                <a:solidFill>
                  <a:prstClr val="black"/>
                </a:solidFill>
                <a:effectLst/>
                <a:uLnTx/>
                <a:uFillTx/>
                <a:latin typeface="Calibri"/>
                <a:ea typeface="+mn-ea"/>
                <a:cs typeface="+mn-cs"/>
              </a:rPr>
              <a:t> loga</a:t>
            </a:r>
            <a:endParaRPr kumimoji="0" lang="en-US" sz="127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95346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 </a:t>
            </a:r>
            <a:r>
              <a:rPr lang="cs-CZ" dirty="0" err="1" smtClean="0"/>
              <a:t>Lovebrandu</a:t>
            </a:r>
            <a:endParaRPr lang="cs-CZ" dirty="0"/>
          </a:p>
        </p:txBody>
      </p:sp>
      <p:sp>
        <p:nvSpPr>
          <p:cNvPr id="3" name="Obdélník 2"/>
          <p:cNvSpPr/>
          <p:nvPr/>
        </p:nvSpPr>
        <p:spPr>
          <a:xfrm>
            <a:off x="333375" y="1467732"/>
            <a:ext cx="6181726" cy="2261132"/>
          </a:xfrm>
          <a:prstGeom prst="rect">
            <a:avLst/>
          </a:prstGeom>
        </p:spPr>
        <p:txBody>
          <a:bodyPr wrap="square">
            <a:spAutoFit/>
          </a:bodyPr>
          <a:lstStyle/>
          <a:p>
            <a:pPr>
              <a:lnSpc>
                <a:spcPct val="115000"/>
              </a:lnSpc>
              <a:spcAft>
                <a:spcPts val="1000"/>
              </a:spcAft>
            </a:pPr>
            <a:r>
              <a:rPr lang="cs-CZ" sz="1200" dirty="0">
                <a:latin typeface="Calibri" panose="020F0502020204030204" pitchFamily="34" charset="0"/>
                <a:ea typeface="MS Mincho"/>
                <a:cs typeface="Times New Roman" panose="02020603050405020304" pitchFamily="18" charset="0"/>
              </a:rPr>
              <a:t>Lovebrand je konzultantská firma, která pomáhá malým a středním firmám budovat a řídit svou značku. Ukazujeme, že tvorba značky může být srozumitelná, zaměřená na konkrétní výsledky a dostupná i pro firmy, které si běžné způsoby tvoření značek </a:t>
            </a:r>
            <a:r>
              <a:rPr lang="cs-CZ" sz="1200" dirty="0">
                <a:latin typeface="Calibri" panose="020F0502020204030204" pitchFamily="34" charset="0"/>
                <a:ea typeface="MS Mincho"/>
                <a:cs typeface="Times New Roman" panose="02020603050405020304" pitchFamily="18" charset="0"/>
                <a:hlinkClick r:id="rId2"/>
              </a:rPr>
              <a:t>(</a:t>
            </a:r>
            <a:r>
              <a:rPr lang="cs-CZ" sz="1200" u="sng" dirty="0">
                <a:solidFill>
                  <a:srgbClr val="D62960"/>
                </a:solidFill>
                <a:latin typeface="Calibri" panose="020F0502020204030204" pitchFamily="34" charset="0"/>
                <a:ea typeface="MS Mincho"/>
                <a:cs typeface="Times New Roman" panose="02020603050405020304" pitchFamily="18" charset="0"/>
                <a:hlinkClick r:id="rId2"/>
              </a:rPr>
              <a:t>#</a:t>
            </a:r>
            <a:r>
              <a:rPr lang="cs-CZ" sz="1200" u="sng" dirty="0" err="1">
                <a:solidFill>
                  <a:srgbClr val="D62960"/>
                </a:solidFill>
                <a:latin typeface="Calibri" panose="020F0502020204030204" pitchFamily="34" charset="0"/>
                <a:ea typeface="MS Mincho"/>
                <a:cs typeface="Times New Roman" panose="02020603050405020304" pitchFamily="18" charset="0"/>
                <a:hlinkClick r:id="rId2"/>
              </a:rPr>
              <a:t>hochbranding</a:t>
            </a:r>
            <a:r>
              <a:rPr lang="cs-CZ" sz="1200" dirty="0">
                <a:latin typeface="Calibri" panose="020F0502020204030204" pitchFamily="34" charset="0"/>
                <a:ea typeface="MS Mincho"/>
                <a:cs typeface="Times New Roman" panose="02020603050405020304" pitchFamily="18" charset="0"/>
              </a:rPr>
              <a:t>) nemohou dovolit. Věříme, že získávat zákazníky s pomocí silné značky je výhodnější než snižování cen. Díky silné značce může být firma dlouhodobě výdělečná. Zvláště v době, kdy mají lidé dostatek informací pro rozhodování a kdy se díky technologiím mění prostředí, ve kterém podnikáme.</a:t>
            </a:r>
            <a:endParaRPr lang="cs-CZ" sz="1600" dirty="0">
              <a:latin typeface="Calibri" panose="020F0502020204030204" pitchFamily="34" charset="0"/>
              <a:ea typeface="MS Mincho"/>
              <a:cs typeface="Times New Roman" panose="02020603050405020304" pitchFamily="18" charset="0"/>
            </a:endParaRPr>
          </a:p>
          <a:p>
            <a:r>
              <a:rPr lang="cs-CZ" sz="1200" u="sng" dirty="0">
                <a:solidFill>
                  <a:srgbClr val="D62960"/>
                </a:solidFill>
                <a:hlinkClick r:id="rId3" action="ppaction://hlinkfile"/>
              </a:rPr>
              <a:t>ahoj@lovebrand.cz</a:t>
            </a:r>
            <a:endParaRPr lang="cs-CZ" sz="1200" dirty="0"/>
          </a:p>
          <a:p>
            <a:r>
              <a:rPr lang="cs-CZ" sz="1200" b="1" dirty="0">
                <a:hlinkClick r:id="rId4"/>
              </a:rPr>
              <a:t>www.lovebrand.cz</a:t>
            </a:r>
            <a:endParaRPr lang="cs-CZ" sz="1200" dirty="0"/>
          </a:p>
          <a:p>
            <a:r>
              <a:rPr lang="cs-CZ" sz="1200" dirty="0">
                <a:hlinkClick r:id="rId5"/>
              </a:rPr>
              <a:t>www.facebook.com/lovebrandcz</a:t>
            </a:r>
            <a:endParaRPr lang="cs-CZ" sz="1200" dirty="0"/>
          </a:p>
          <a:p>
            <a:pPr>
              <a:lnSpc>
                <a:spcPct val="115000"/>
              </a:lnSpc>
              <a:spcAft>
                <a:spcPts val="1000"/>
              </a:spcAft>
            </a:pPr>
            <a:r>
              <a:rPr lang="cs-CZ" sz="1200" dirty="0">
                <a:latin typeface="Calibri" panose="020F0502020204030204" pitchFamily="34" charset="0"/>
                <a:ea typeface="MS Mincho"/>
                <a:cs typeface="Times New Roman" panose="02020603050405020304" pitchFamily="18" charset="0"/>
                <a:hlinkClick r:id="rId6"/>
              </a:rPr>
              <a:t>www.twitter.com/lovebrandcz</a:t>
            </a:r>
            <a:endParaRPr lang="cs-CZ" sz="1600" dirty="0">
              <a:effectLst/>
              <a:latin typeface="Calibri" panose="020F0502020204030204" pitchFamily="34" charset="0"/>
              <a:ea typeface="MS Mincho"/>
              <a:cs typeface="Times New Roman" panose="02020603050405020304" pitchFamily="18" charset="0"/>
            </a:endParaRPr>
          </a:p>
        </p:txBody>
      </p:sp>
      <p:pic>
        <p:nvPicPr>
          <p:cNvPr id="4" name="Obrázek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554656" y="396699"/>
            <a:ext cx="960444" cy="736107"/>
          </a:xfrm>
          <a:prstGeom prst="rect">
            <a:avLst/>
          </a:prstGeom>
        </p:spPr>
      </p:pic>
    </p:spTree>
    <p:extLst>
      <p:ext uri="{BB962C8B-B14F-4D97-AF65-F5344CB8AC3E}">
        <p14:creationId xmlns:p14="http://schemas.microsoft.com/office/powerpoint/2010/main" val="5204133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Poslání firmy</a:t>
            </a:r>
            <a:endParaRPr lang="cs-CZ" dirty="0"/>
          </a:p>
        </p:txBody>
      </p:sp>
      <p:sp>
        <p:nvSpPr>
          <p:cNvPr id="3" name="Obdélník 2"/>
          <p:cNvSpPr/>
          <p:nvPr/>
        </p:nvSpPr>
        <p:spPr>
          <a:xfrm>
            <a:off x="347660" y="1208584"/>
            <a:ext cx="6172200" cy="72008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dirty="0">
              <a:solidFill>
                <a:schemeClr val="tx1"/>
              </a:solidFill>
            </a:endParaRPr>
          </a:p>
        </p:txBody>
      </p:sp>
      <p:sp>
        <p:nvSpPr>
          <p:cNvPr id="6" name="Obdélník 5"/>
          <p:cNvSpPr/>
          <p:nvPr/>
        </p:nvSpPr>
        <p:spPr>
          <a:xfrm>
            <a:off x="347660" y="3361079"/>
            <a:ext cx="6172200" cy="72008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a:solidFill>
                <a:schemeClr val="tx1"/>
              </a:solidFill>
            </a:endParaRPr>
          </a:p>
        </p:txBody>
      </p:sp>
      <p:sp>
        <p:nvSpPr>
          <p:cNvPr id="7" name="Obdélník 6"/>
          <p:cNvSpPr/>
          <p:nvPr/>
        </p:nvSpPr>
        <p:spPr>
          <a:xfrm>
            <a:off x="347660" y="5380979"/>
            <a:ext cx="6172200" cy="72008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a:solidFill>
                <a:schemeClr val="tx1"/>
              </a:solidFill>
            </a:endParaRPr>
          </a:p>
        </p:txBody>
      </p:sp>
      <p:sp>
        <p:nvSpPr>
          <p:cNvPr id="8" name="Obdélník 7"/>
          <p:cNvSpPr/>
          <p:nvPr/>
        </p:nvSpPr>
        <p:spPr>
          <a:xfrm>
            <a:off x="347660" y="7408301"/>
            <a:ext cx="6172200" cy="72008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a:solidFill>
                <a:schemeClr val="tx1"/>
              </a:solidFill>
            </a:endParaRPr>
          </a:p>
        </p:txBody>
      </p:sp>
      <p:sp>
        <p:nvSpPr>
          <p:cNvPr id="4" name="Šipka dolů 3"/>
          <p:cNvSpPr/>
          <p:nvPr/>
        </p:nvSpPr>
        <p:spPr>
          <a:xfrm>
            <a:off x="6237312" y="2906002"/>
            <a:ext cx="277788" cy="343886"/>
          </a:xfrm>
          <a:prstGeom prst="downArrow">
            <a:avLst>
              <a:gd name="adj1" fmla="val 26360"/>
              <a:gd name="adj2" fmla="val 619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p:cNvSpPr txBox="1"/>
          <p:nvPr/>
        </p:nvSpPr>
        <p:spPr>
          <a:xfrm>
            <a:off x="342900" y="920552"/>
            <a:ext cx="2222004" cy="338554"/>
          </a:xfrm>
          <a:prstGeom prst="rect">
            <a:avLst/>
          </a:prstGeom>
          <a:noFill/>
        </p:spPr>
        <p:txBody>
          <a:bodyPr wrap="square" rtlCol="0">
            <a:spAutoFit/>
          </a:bodyPr>
          <a:lstStyle/>
          <a:p>
            <a:r>
              <a:rPr lang="cs-CZ" sz="1600" dirty="0" smtClean="0">
                <a:latin typeface="+mj-lt"/>
              </a:rPr>
              <a:t>Proč firma existuje?</a:t>
            </a:r>
            <a:endParaRPr lang="cs-CZ" sz="1600" dirty="0">
              <a:latin typeface="+mj-lt"/>
            </a:endParaRPr>
          </a:p>
        </p:txBody>
      </p:sp>
      <p:sp>
        <p:nvSpPr>
          <p:cNvPr id="13" name="TextovéPole 12"/>
          <p:cNvSpPr txBox="1"/>
          <p:nvPr/>
        </p:nvSpPr>
        <p:spPr>
          <a:xfrm>
            <a:off x="342900" y="3080792"/>
            <a:ext cx="4022204" cy="338554"/>
          </a:xfrm>
          <a:prstGeom prst="rect">
            <a:avLst/>
          </a:prstGeom>
          <a:noFill/>
        </p:spPr>
        <p:txBody>
          <a:bodyPr wrap="square" rtlCol="0">
            <a:spAutoFit/>
          </a:bodyPr>
          <a:lstStyle/>
          <a:p>
            <a:r>
              <a:rPr lang="cs-CZ" sz="1600" dirty="0" smtClean="0">
                <a:latin typeface="+mj-lt"/>
              </a:rPr>
              <a:t>Jaký problém, který lidé mají, firma řeší?</a:t>
            </a:r>
            <a:endParaRPr lang="cs-CZ" sz="1600" dirty="0">
              <a:latin typeface="+mj-lt"/>
            </a:endParaRPr>
          </a:p>
        </p:txBody>
      </p:sp>
      <p:sp>
        <p:nvSpPr>
          <p:cNvPr id="16" name="TextovéPole 15"/>
          <p:cNvSpPr txBox="1"/>
          <p:nvPr/>
        </p:nvSpPr>
        <p:spPr>
          <a:xfrm>
            <a:off x="342900" y="5097016"/>
            <a:ext cx="3158108" cy="338554"/>
          </a:xfrm>
          <a:prstGeom prst="rect">
            <a:avLst/>
          </a:prstGeom>
          <a:noFill/>
        </p:spPr>
        <p:txBody>
          <a:bodyPr wrap="square" rtlCol="0">
            <a:spAutoFit/>
          </a:bodyPr>
          <a:lstStyle/>
          <a:p>
            <a:r>
              <a:rPr lang="cs-CZ" sz="1600" dirty="0" smtClean="0">
                <a:latin typeface="+mj-lt"/>
              </a:rPr>
              <a:t>Jak firma řeší problém?</a:t>
            </a:r>
            <a:endParaRPr lang="cs-CZ" sz="1600" dirty="0">
              <a:latin typeface="+mj-lt"/>
            </a:endParaRPr>
          </a:p>
        </p:txBody>
      </p:sp>
      <p:sp>
        <p:nvSpPr>
          <p:cNvPr id="17" name="TextovéPole 16"/>
          <p:cNvSpPr txBox="1"/>
          <p:nvPr/>
        </p:nvSpPr>
        <p:spPr>
          <a:xfrm>
            <a:off x="342900" y="7113240"/>
            <a:ext cx="4022204" cy="338554"/>
          </a:xfrm>
          <a:prstGeom prst="rect">
            <a:avLst/>
          </a:prstGeom>
          <a:noFill/>
        </p:spPr>
        <p:txBody>
          <a:bodyPr wrap="square" rtlCol="0">
            <a:spAutoFit/>
          </a:bodyPr>
          <a:lstStyle/>
          <a:p>
            <a:r>
              <a:rPr lang="cs-CZ" sz="1600" dirty="0" smtClean="0">
                <a:latin typeface="+mj-lt"/>
              </a:rPr>
              <a:t>Co je výsledkem fungování firmy?</a:t>
            </a:r>
            <a:endParaRPr lang="cs-CZ" sz="1600" dirty="0">
              <a:latin typeface="+mj-lt"/>
            </a:endParaRPr>
          </a:p>
        </p:txBody>
      </p:sp>
      <p:sp>
        <p:nvSpPr>
          <p:cNvPr id="18" name="Obdélník 17"/>
          <p:cNvSpPr/>
          <p:nvPr/>
        </p:nvSpPr>
        <p:spPr>
          <a:xfrm>
            <a:off x="347660" y="1966656"/>
            <a:ext cx="6172200" cy="817354"/>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200" b="1" dirty="0" smtClean="0">
                <a:solidFill>
                  <a:schemeClr val="tx1"/>
                </a:solidFill>
              </a:rPr>
              <a:t>Příklad: </a:t>
            </a:r>
            <a:r>
              <a:rPr lang="cs-CZ" sz="1200" i="1" dirty="0" smtClean="0">
                <a:solidFill>
                  <a:schemeClr val="tx1"/>
                </a:solidFill>
              </a:rPr>
              <a:t>Posláním </a:t>
            </a:r>
            <a:r>
              <a:rPr lang="cs-CZ" sz="1200" i="1" dirty="0" err="1">
                <a:solidFill>
                  <a:schemeClr val="tx1"/>
                </a:solidFill>
              </a:rPr>
              <a:t>FreshKruháče</a:t>
            </a:r>
            <a:r>
              <a:rPr lang="cs-CZ" sz="1200" i="1" dirty="0">
                <a:solidFill>
                  <a:schemeClr val="tx1"/>
                </a:solidFill>
              </a:rPr>
              <a:t> je, aby se lidi cítili čerství, když se ráno probudí, protože jedině tak si dokáží užít život. Pokud se člověk nehýbe, špatně se stravuje, málo spí, ztrácí chuť na jakékoliv aktivity. FreshKruháč svým přístupem chce lidem nabídnout možnost, jak každé ráno vstávat a být fresh. Když je člověk fresh, všechno více baví, daří se mu v práci, užívá si život.</a:t>
            </a:r>
          </a:p>
        </p:txBody>
      </p:sp>
      <p:sp>
        <p:nvSpPr>
          <p:cNvPr id="19" name="Obdélník 18"/>
          <p:cNvSpPr/>
          <p:nvPr/>
        </p:nvSpPr>
        <p:spPr>
          <a:xfrm>
            <a:off x="347660" y="4119151"/>
            <a:ext cx="6172200" cy="639922"/>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200" b="1" dirty="0">
                <a:solidFill>
                  <a:schemeClr val="tx1"/>
                </a:solidFill>
              </a:rPr>
              <a:t>Příklad: </a:t>
            </a:r>
            <a:r>
              <a:rPr lang="cs-CZ" sz="1200" i="1" dirty="0" smtClean="0">
                <a:solidFill>
                  <a:schemeClr val="tx1"/>
                </a:solidFill>
              </a:rPr>
              <a:t>FreshKruháč </a:t>
            </a:r>
            <a:r>
              <a:rPr lang="cs-CZ" sz="1200" i="1" dirty="0">
                <a:solidFill>
                  <a:schemeClr val="tx1"/>
                </a:solidFill>
              </a:rPr>
              <a:t>pomáhá lidem, kteří chtějí zhubnout, nabrat svalovou hmotu, nebo si vyčistit hlavu, a přitom je nebaví tradiční fitness centra, přesně neví, co mají cvičit nebo se sami nedonutí a preferují přátelské prostředí.</a:t>
            </a:r>
          </a:p>
        </p:txBody>
      </p:sp>
      <p:sp>
        <p:nvSpPr>
          <p:cNvPr id="20" name="Obdélník 19"/>
          <p:cNvSpPr/>
          <p:nvPr/>
        </p:nvSpPr>
        <p:spPr>
          <a:xfrm>
            <a:off x="347660" y="6140366"/>
            <a:ext cx="6172200" cy="632767"/>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200" b="1" dirty="0">
                <a:solidFill>
                  <a:schemeClr val="tx1"/>
                </a:solidFill>
              </a:rPr>
              <a:t>Příklad: </a:t>
            </a:r>
            <a:r>
              <a:rPr lang="cs-CZ" sz="1200" i="1" dirty="0" smtClean="0">
                <a:solidFill>
                  <a:schemeClr val="tx1"/>
                </a:solidFill>
              </a:rPr>
              <a:t>Aby </a:t>
            </a:r>
            <a:r>
              <a:rPr lang="cs-CZ" sz="1200" i="1" dirty="0">
                <a:solidFill>
                  <a:schemeClr val="tx1"/>
                </a:solidFill>
              </a:rPr>
              <a:t>se člověk cítil fresh, </a:t>
            </a:r>
            <a:r>
              <a:rPr lang="cs-CZ" sz="1200" i="1" dirty="0" smtClean="0">
                <a:solidFill>
                  <a:schemeClr val="tx1"/>
                </a:solidFill>
              </a:rPr>
              <a:t>musí se vhodně cvičit. Ale nesmí zapomínat vhodně jíst, </a:t>
            </a:r>
            <a:r>
              <a:rPr lang="cs-CZ" sz="1200" i="1" dirty="0">
                <a:solidFill>
                  <a:schemeClr val="tx1"/>
                </a:solidFill>
              </a:rPr>
              <a:t>být v psychické pohodě a mít dostatek času na regeneraci (dobře spát a odpočívat). Proto FreshKruháč ve své nabídce reflektuje všechny tyto potřeby.</a:t>
            </a:r>
          </a:p>
        </p:txBody>
      </p:sp>
      <p:sp>
        <p:nvSpPr>
          <p:cNvPr id="21" name="Obdélník 20"/>
          <p:cNvSpPr/>
          <p:nvPr/>
        </p:nvSpPr>
        <p:spPr>
          <a:xfrm>
            <a:off x="347660" y="8168879"/>
            <a:ext cx="6172200" cy="463558"/>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200" b="1" dirty="0">
                <a:solidFill>
                  <a:schemeClr val="tx1"/>
                </a:solidFill>
              </a:rPr>
              <a:t>Příklad: </a:t>
            </a:r>
            <a:r>
              <a:rPr lang="cs-CZ" sz="1200" i="1" dirty="0" smtClean="0">
                <a:solidFill>
                  <a:schemeClr val="tx1"/>
                </a:solidFill>
              </a:rPr>
              <a:t>Od </a:t>
            </a:r>
            <a:r>
              <a:rPr lang="cs-CZ" sz="1200" i="1" dirty="0">
                <a:solidFill>
                  <a:schemeClr val="tx1"/>
                </a:solidFill>
              </a:rPr>
              <a:t>kruhových tréninků ve </a:t>
            </a:r>
            <a:r>
              <a:rPr lang="cs-CZ" sz="1200" i="1" dirty="0" err="1">
                <a:solidFill>
                  <a:schemeClr val="tx1"/>
                </a:solidFill>
              </a:rPr>
              <a:t>FreshGymu</a:t>
            </a:r>
            <a:r>
              <a:rPr lang="cs-CZ" sz="1200" i="1" dirty="0">
                <a:solidFill>
                  <a:schemeClr val="tx1"/>
                </a:solidFill>
              </a:rPr>
              <a:t> nebo venku v parku, přes víkendové kempy, zdravé jídlo a pití ve </a:t>
            </a:r>
            <a:r>
              <a:rPr lang="cs-CZ" sz="1200" i="1" dirty="0" err="1">
                <a:solidFill>
                  <a:schemeClr val="tx1"/>
                </a:solidFill>
              </a:rPr>
              <a:t>FreshBaru</a:t>
            </a:r>
            <a:r>
              <a:rPr lang="cs-CZ" sz="1200" i="1" dirty="0">
                <a:solidFill>
                  <a:schemeClr val="tx1"/>
                </a:solidFill>
              </a:rPr>
              <a:t>, semináře a workshopy po návody na blogu.</a:t>
            </a:r>
            <a:endParaRPr lang="cs-CZ" sz="1200" dirty="0">
              <a:solidFill>
                <a:schemeClr val="tx1"/>
              </a:solidFill>
            </a:endParaRPr>
          </a:p>
        </p:txBody>
      </p:sp>
      <p:sp>
        <p:nvSpPr>
          <p:cNvPr id="22" name="Šipka dolů 21"/>
          <p:cNvSpPr/>
          <p:nvPr/>
        </p:nvSpPr>
        <p:spPr>
          <a:xfrm>
            <a:off x="6224654" y="4898083"/>
            <a:ext cx="277788" cy="343886"/>
          </a:xfrm>
          <a:prstGeom prst="downArrow">
            <a:avLst>
              <a:gd name="adj1" fmla="val 26360"/>
              <a:gd name="adj2" fmla="val 619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Šipka dolů 22"/>
          <p:cNvSpPr/>
          <p:nvPr/>
        </p:nvSpPr>
        <p:spPr>
          <a:xfrm>
            <a:off x="6224654" y="6918774"/>
            <a:ext cx="277788" cy="343886"/>
          </a:xfrm>
          <a:prstGeom prst="downArrow">
            <a:avLst>
              <a:gd name="adj1" fmla="val 26360"/>
              <a:gd name="adj2" fmla="val 619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Obdélník 8">
            <a:hlinkClick r:id="rId2"/>
          </p:cNvPr>
          <p:cNvSpPr/>
          <p:nvPr/>
        </p:nvSpPr>
        <p:spPr>
          <a:xfrm>
            <a:off x="5206298" y="396699"/>
            <a:ext cx="1296144" cy="3078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t>Přečtěte si článek</a:t>
            </a:r>
            <a:endParaRPr lang="cs-CZ" sz="1200" dirty="0"/>
          </a:p>
        </p:txBody>
      </p:sp>
    </p:spTree>
    <p:extLst>
      <p:ext uri="{BB962C8B-B14F-4D97-AF65-F5344CB8AC3E}">
        <p14:creationId xmlns:p14="http://schemas.microsoft.com/office/powerpoint/2010/main" val="3010195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Produkt nebo služba</a:t>
            </a:r>
            <a:endParaRPr lang="cs-CZ" dirty="0"/>
          </a:p>
        </p:txBody>
      </p:sp>
      <p:sp>
        <p:nvSpPr>
          <p:cNvPr id="4" name="Šipka dolů 3"/>
          <p:cNvSpPr/>
          <p:nvPr/>
        </p:nvSpPr>
        <p:spPr>
          <a:xfrm>
            <a:off x="6237312" y="4160912"/>
            <a:ext cx="277788" cy="343886"/>
          </a:xfrm>
          <a:prstGeom prst="downArrow">
            <a:avLst>
              <a:gd name="adj1" fmla="val 26360"/>
              <a:gd name="adj2" fmla="val 619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p:cNvSpPr txBox="1"/>
          <p:nvPr/>
        </p:nvSpPr>
        <p:spPr>
          <a:xfrm>
            <a:off x="342900" y="870030"/>
            <a:ext cx="5894412" cy="338554"/>
          </a:xfrm>
          <a:prstGeom prst="rect">
            <a:avLst/>
          </a:prstGeom>
          <a:noFill/>
        </p:spPr>
        <p:txBody>
          <a:bodyPr wrap="square" rtlCol="0">
            <a:spAutoFit/>
          </a:bodyPr>
          <a:lstStyle/>
          <a:p>
            <a:r>
              <a:rPr lang="cs-CZ" sz="1600" dirty="0" smtClean="0">
                <a:latin typeface="+mj-lt"/>
              </a:rPr>
              <a:t>Jaké jsou hlavní výhody vaší služby nebo produktů?</a:t>
            </a:r>
            <a:endParaRPr lang="cs-CZ" sz="1600" dirty="0">
              <a:latin typeface="+mj-lt"/>
            </a:endParaRPr>
          </a:p>
        </p:txBody>
      </p:sp>
      <p:sp>
        <p:nvSpPr>
          <p:cNvPr id="18" name="Obdélník 17"/>
          <p:cNvSpPr/>
          <p:nvPr/>
        </p:nvSpPr>
        <p:spPr>
          <a:xfrm>
            <a:off x="347660" y="3296816"/>
            <a:ext cx="6172200" cy="811602"/>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200" b="1" dirty="0" smtClean="0">
                <a:solidFill>
                  <a:schemeClr val="tx1"/>
                </a:solidFill>
              </a:rPr>
              <a:t>Příklad </a:t>
            </a:r>
            <a:r>
              <a:rPr lang="cs-CZ" sz="1200" b="1" dirty="0" err="1" smtClean="0">
                <a:solidFill>
                  <a:schemeClr val="tx1"/>
                </a:solidFill>
              </a:rPr>
              <a:t>Rohlik.cz</a:t>
            </a:r>
            <a:r>
              <a:rPr lang="cs-CZ" sz="1200" b="1" dirty="0" smtClean="0">
                <a:solidFill>
                  <a:schemeClr val="tx1"/>
                </a:solidFill>
              </a:rPr>
              <a:t>: </a:t>
            </a:r>
            <a:endParaRPr lang="cs-CZ" sz="1200" i="1" dirty="0" smtClean="0">
              <a:solidFill>
                <a:schemeClr val="tx1"/>
              </a:solidFill>
            </a:endParaRPr>
          </a:p>
          <a:p>
            <a:pPr marL="342900" lvl="0" indent="-342900">
              <a:spcAft>
                <a:spcPts val="0"/>
              </a:spcAft>
              <a:buFont typeface="Symbol" charset="2"/>
              <a:buChar char=""/>
            </a:pPr>
            <a:r>
              <a:rPr lang="cs-CZ" sz="1200" dirty="0">
                <a:solidFill>
                  <a:schemeClr val="tx1"/>
                </a:solidFill>
                <a:latin typeface="Calibri" charset="0"/>
                <a:ea typeface="ＭＳ 明朝" charset="-128"/>
                <a:cs typeface="Times New Roman" charset="0"/>
              </a:rPr>
              <a:t>Rychlost a přesnost </a:t>
            </a:r>
            <a:r>
              <a:rPr lang="cs-CZ" sz="1200" dirty="0" smtClean="0">
                <a:solidFill>
                  <a:schemeClr val="tx1"/>
                </a:solidFill>
                <a:latin typeface="Calibri" charset="0"/>
                <a:ea typeface="ＭＳ 明朝" charset="-128"/>
                <a:cs typeface="Times New Roman" charset="0"/>
              </a:rPr>
              <a:t>doručení (do 90 minut nebo přesně v domluvený čas)</a:t>
            </a:r>
            <a:endParaRPr lang="cs-CZ" sz="1200" dirty="0">
              <a:solidFill>
                <a:schemeClr val="tx1"/>
              </a:solidFill>
              <a:latin typeface="Calibri" charset="0"/>
              <a:ea typeface="ＭＳ 明朝" charset="-128"/>
              <a:cs typeface="Times New Roman" charset="0"/>
            </a:endParaRPr>
          </a:p>
          <a:p>
            <a:pPr marL="342900" lvl="0" indent="-342900">
              <a:spcAft>
                <a:spcPts val="0"/>
              </a:spcAft>
              <a:buFont typeface="Symbol" charset="2"/>
              <a:buChar char=""/>
            </a:pPr>
            <a:r>
              <a:rPr lang="cs-CZ" sz="1200" dirty="0">
                <a:solidFill>
                  <a:schemeClr val="tx1"/>
                </a:solidFill>
                <a:latin typeface="Calibri" charset="0"/>
                <a:ea typeface="ＭＳ 明朝" charset="-128"/>
                <a:cs typeface="Times New Roman" charset="0"/>
              </a:rPr>
              <a:t>Pohodlné a rychlé nakupování online (lidé nemusí trávit čas ve frontách a v kolonách)</a:t>
            </a:r>
          </a:p>
          <a:p>
            <a:pPr marL="342900" lvl="0" indent="-342900">
              <a:spcAft>
                <a:spcPts val="0"/>
              </a:spcAft>
              <a:buFont typeface="Symbol" charset="2"/>
              <a:buChar char=""/>
            </a:pPr>
            <a:r>
              <a:rPr lang="cs-CZ" sz="1200" dirty="0">
                <a:solidFill>
                  <a:schemeClr val="tx1"/>
                </a:solidFill>
                <a:latin typeface="Calibri" charset="0"/>
                <a:ea typeface="ＭＳ 明朝" charset="-128"/>
                <a:cs typeface="Times New Roman" charset="0"/>
              </a:rPr>
              <a:t>Dovoz až ke dveřím (kurýr donese těžký nákup do patra až do bytu</a:t>
            </a:r>
            <a:r>
              <a:rPr lang="cs-CZ" sz="1200" dirty="0" smtClean="0">
                <a:solidFill>
                  <a:schemeClr val="tx1"/>
                </a:solidFill>
                <a:latin typeface="Calibri" charset="0"/>
                <a:ea typeface="ＭＳ 明朝" charset="-128"/>
                <a:cs typeface="Times New Roman" charset="0"/>
              </a:rPr>
              <a:t>)</a:t>
            </a:r>
            <a:endParaRPr lang="cs-CZ" sz="1200" dirty="0">
              <a:solidFill>
                <a:schemeClr val="tx1"/>
              </a:solidFill>
              <a:latin typeface="Calibri" charset="0"/>
              <a:ea typeface="ＭＳ 明朝" charset="-128"/>
              <a:cs typeface="Times New Roman" charset="0"/>
            </a:endParaRPr>
          </a:p>
        </p:txBody>
      </p:sp>
      <p:graphicFrame>
        <p:nvGraphicFramePr>
          <p:cNvPr id="9" name="Table 8"/>
          <p:cNvGraphicFramePr>
            <a:graphicFrameLocks noGrp="1"/>
          </p:cNvGraphicFramePr>
          <p:nvPr>
            <p:extLst>
              <p:ext uri="{D42A27DB-BD31-4B8C-83A1-F6EECF244321}">
                <p14:modId xmlns:p14="http://schemas.microsoft.com/office/powerpoint/2010/main" val="1002676830"/>
              </p:ext>
            </p:extLst>
          </p:nvPr>
        </p:nvGraphicFramePr>
        <p:xfrm>
          <a:off x="342900" y="1208585"/>
          <a:ext cx="6174000" cy="2080799"/>
        </p:xfrm>
        <a:graphic>
          <a:graphicData uri="http://schemas.openxmlformats.org/drawingml/2006/table">
            <a:tbl>
              <a:tblPr firstRow="1" bandRow="1">
                <a:tableStyleId>{5940675A-B579-460E-94D1-54222C63F5DA}</a:tableStyleId>
              </a:tblPr>
              <a:tblGrid>
                <a:gridCol w="6174000">
                  <a:extLst>
                    <a:ext uri="{9D8B030D-6E8A-4147-A177-3AD203B41FA5}">
                      <a16:colId xmlns:a16="http://schemas.microsoft.com/office/drawing/2014/main" val="20000"/>
                    </a:ext>
                  </a:extLst>
                </a:gridCol>
              </a:tblGrid>
              <a:tr h="297257">
                <a:tc>
                  <a:txBody>
                    <a:bodyPr/>
                    <a:lstStyle/>
                    <a:p>
                      <a:endParaRPr lang="en-US" dirty="0"/>
                    </a:p>
                  </a:txBody>
                  <a:tcPr/>
                </a:tc>
                <a:extLst>
                  <a:ext uri="{0D108BD9-81ED-4DB2-BD59-A6C34878D82A}">
                    <a16:rowId xmlns:a16="http://schemas.microsoft.com/office/drawing/2014/main" val="10000"/>
                  </a:ext>
                </a:extLst>
              </a:tr>
              <a:tr h="297257">
                <a:tc>
                  <a:txBody>
                    <a:bodyPr/>
                    <a:lstStyle/>
                    <a:p>
                      <a:endParaRPr lang="en-US" dirty="0"/>
                    </a:p>
                  </a:txBody>
                  <a:tcPr/>
                </a:tc>
                <a:extLst>
                  <a:ext uri="{0D108BD9-81ED-4DB2-BD59-A6C34878D82A}">
                    <a16:rowId xmlns:a16="http://schemas.microsoft.com/office/drawing/2014/main" val="10001"/>
                  </a:ext>
                </a:extLst>
              </a:tr>
              <a:tr h="297257">
                <a:tc>
                  <a:txBody>
                    <a:bodyPr/>
                    <a:lstStyle/>
                    <a:p>
                      <a:endParaRPr lang="en-US" dirty="0"/>
                    </a:p>
                  </a:txBody>
                  <a:tcPr/>
                </a:tc>
                <a:extLst>
                  <a:ext uri="{0D108BD9-81ED-4DB2-BD59-A6C34878D82A}">
                    <a16:rowId xmlns:a16="http://schemas.microsoft.com/office/drawing/2014/main" val="10002"/>
                  </a:ext>
                </a:extLst>
              </a:tr>
              <a:tr h="297257">
                <a:tc>
                  <a:txBody>
                    <a:bodyPr/>
                    <a:lstStyle/>
                    <a:p>
                      <a:endParaRPr lang="en-US" dirty="0"/>
                    </a:p>
                  </a:txBody>
                  <a:tcPr/>
                </a:tc>
                <a:extLst>
                  <a:ext uri="{0D108BD9-81ED-4DB2-BD59-A6C34878D82A}">
                    <a16:rowId xmlns:a16="http://schemas.microsoft.com/office/drawing/2014/main" val="10003"/>
                  </a:ext>
                </a:extLst>
              </a:tr>
              <a:tr h="297257">
                <a:tc>
                  <a:txBody>
                    <a:bodyPr/>
                    <a:lstStyle/>
                    <a:p>
                      <a:endParaRPr lang="en-US" dirty="0"/>
                    </a:p>
                  </a:txBody>
                  <a:tcPr/>
                </a:tc>
                <a:extLst>
                  <a:ext uri="{0D108BD9-81ED-4DB2-BD59-A6C34878D82A}">
                    <a16:rowId xmlns:a16="http://schemas.microsoft.com/office/drawing/2014/main" val="10004"/>
                  </a:ext>
                </a:extLst>
              </a:tr>
              <a:tr h="297257">
                <a:tc>
                  <a:txBody>
                    <a:bodyPr/>
                    <a:lstStyle/>
                    <a:p>
                      <a:endParaRPr lang="en-US"/>
                    </a:p>
                  </a:txBody>
                  <a:tcPr/>
                </a:tc>
                <a:extLst>
                  <a:ext uri="{0D108BD9-81ED-4DB2-BD59-A6C34878D82A}">
                    <a16:rowId xmlns:a16="http://schemas.microsoft.com/office/drawing/2014/main" val="10005"/>
                  </a:ext>
                </a:extLst>
              </a:tr>
              <a:tr h="297257">
                <a:tc>
                  <a:txBody>
                    <a:bodyPr/>
                    <a:lstStyle/>
                    <a:p>
                      <a:endParaRPr lang="en-US" dirty="0"/>
                    </a:p>
                  </a:txBody>
                  <a:tcPr/>
                </a:tc>
                <a:extLst>
                  <a:ext uri="{0D108BD9-81ED-4DB2-BD59-A6C34878D82A}">
                    <a16:rowId xmlns:a16="http://schemas.microsoft.com/office/drawing/2014/main" val="10006"/>
                  </a:ext>
                </a:extLst>
              </a:tr>
            </a:tbl>
          </a:graphicData>
        </a:graphic>
      </p:graphicFrame>
      <p:sp>
        <p:nvSpPr>
          <p:cNvPr id="24" name="Šipka dolů 3"/>
          <p:cNvSpPr/>
          <p:nvPr/>
        </p:nvSpPr>
        <p:spPr>
          <a:xfrm>
            <a:off x="6235512" y="7489434"/>
            <a:ext cx="277788" cy="343886"/>
          </a:xfrm>
          <a:prstGeom prst="downArrow">
            <a:avLst>
              <a:gd name="adj1" fmla="val 26360"/>
              <a:gd name="adj2" fmla="val 619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TextovéPole 4"/>
          <p:cNvSpPr txBox="1"/>
          <p:nvPr/>
        </p:nvSpPr>
        <p:spPr>
          <a:xfrm>
            <a:off x="341100" y="4376936"/>
            <a:ext cx="5894412" cy="338554"/>
          </a:xfrm>
          <a:prstGeom prst="rect">
            <a:avLst/>
          </a:prstGeom>
          <a:noFill/>
        </p:spPr>
        <p:txBody>
          <a:bodyPr wrap="square" rtlCol="0">
            <a:spAutoFit/>
          </a:bodyPr>
          <a:lstStyle/>
          <a:p>
            <a:r>
              <a:rPr lang="cs-CZ" sz="1600" dirty="0" smtClean="0">
                <a:latin typeface="+mj-lt"/>
              </a:rPr>
              <a:t>Jaké jsou nevýhody a argumenty proti nim?</a:t>
            </a:r>
            <a:endParaRPr lang="cs-CZ" sz="1600" dirty="0">
              <a:latin typeface="+mj-lt"/>
            </a:endParaRPr>
          </a:p>
        </p:txBody>
      </p:sp>
      <p:sp>
        <p:nvSpPr>
          <p:cNvPr id="26" name="Obdélník 17"/>
          <p:cNvSpPr/>
          <p:nvPr/>
        </p:nvSpPr>
        <p:spPr>
          <a:xfrm>
            <a:off x="345860" y="6825209"/>
            <a:ext cx="6172200" cy="606652"/>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200" b="1" dirty="0" smtClean="0">
                <a:solidFill>
                  <a:schemeClr val="tx1"/>
                </a:solidFill>
              </a:rPr>
              <a:t>Příklad </a:t>
            </a:r>
            <a:r>
              <a:rPr lang="cs-CZ" sz="1200" b="1" dirty="0" err="1" smtClean="0">
                <a:solidFill>
                  <a:schemeClr val="tx1"/>
                </a:solidFill>
              </a:rPr>
              <a:t>Rohlik.cz</a:t>
            </a:r>
            <a:r>
              <a:rPr lang="cs-CZ" sz="1200" b="1" dirty="0" smtClean="0">
                <a:solidFill>
                  <a:schemeClr val="tx1"/>
                </a:solidFill>
              </a:rPr>
              <a:t>: </a:t>
            </a:r>
            <a:endParaRPr lang="cs-CZ" sz="1200" i="1" dirty="0" smtClean="0">
              <a:solidFill>
                <a:schemeClr val="tx1"/>
              </a:solidFill>
            </a:endParaRPr>
          </a:p>
          <a:p>
            <a:pPr marL="342900" lvl="0" indent="-342900">
              <a:spcAft>
                <a:spcPts val="0"/>
              </a:spcAft>
              <a:buFont typeface="Symbol" charset="2"/>
              <a:buChar char=""/>
            </a:pPr>
            <a:r>
              <a:rPr lang="cs-CZ" sz="1200" dirty="0">
                <a:solidFill>
                  <a:schemeClr val="tx1"/>
                </a:solidFill>
                <a:latin typeface="Calibri" charset="0"/>
                <a:ea typeface="ＭＳ 明朝" charset="-128"/>
                <a:cs typeface="Times New Roman" charset="0"/>
              </a:rPr>
              <a:t>Doručování pouze po Praze </a:t>
            </a:r>
            <a:r>
              <a:rPr lang="cs-CZ" sz="1200" dirty="0" smtClean="0">
                <a:solidFill>
                  <a:schemeClr val="tx1"/>
                </a:solidFill>
                <a:latin typeface="Calibri" charset="0"/>
                <a:ea typeface="ＭＳ 明朝" charset="-128"/>
                <a:cs typeface="Times New Roman" charset="0"/>
                <a:sym typeface="Wingdings"/>
              </a:rPr>
              <a:t> </a:t>
            </a:r>
            <a:r>
              <a:rPr lang="cs-CZ" sz="1200" dirty="0" smtClean="0">
                <a:solidFill>
                  <a:schemeClr val="tx1"/>
                </a:solidFill>
                <a:latin typeface="Calibri" charset="0"/>
                <a:ea typeface="ＭＳ 明朝" charset="-128"/>
                <a:cs typeface="Times New Roman" charset="0"/>
              </a:rPr>
              <a:t>Časem </a:t>
            </a:r>
            <a:r>
              <a:rPr lang="cs-CZ" sz="1200" dirty="0">
                <a:solidFill>
                  <a:schemeClr val="tx1"/>
                </a:solidFill>
                <a:latin typeface="Calibri" charset="0"/>
                <a:ea typeface="ＭＳ 明朝" charset="-128"/>
                <a:cs typeface="Times New Roman" charset="0"/>
              </a:rPr>
              <a:t>přibydou i další velká města, ve kterých bude dostatečná poptávka. Každé nové místo se musí nastavit </a:t>
            </a:r>
            <a:r>
              <a:rPr lang="cs-CZ" sz="1200" dirty="0" smtClean="0">
                <a:solidFill>
                  <a:schemeClr val="tx1"/>
                </a:solidFill>
                <a:latin typeface="Calibri" charset="0"/>
                <a:ea typeface="ＭＳ 明朝" charset="-128"/>
                <a:cs typeface="Times New Roman" charset="0"/>
              </a:rPr>
              <a:t>pečlivě</a:t>
            </a:r>
            <a:r>
              <a:rPr lang="cs-CZ" sz="1200" dirty="0">
                <a:solidFill>
                  <a:schemeClr val="tx1"/>
                </a:solidFill>
                <a:latin typeface="Calibri" charset="0"/>
                <a:ea typeface="ＭＳ 明朝" charset="-128"/>
                <a:cs typeface="Times New Roman" charset="0"/>
              </a:rPr>
              <a:t>, proto to nejde hned</a:t>
            </a:r>
            <a:r>
              <a:rPr lang="cs-CZ" sz="1200" dirty="0" smtClean="0">
                <a:solidFill>
                  <a:schemeClr val="tx1"/>
                </a:solidFill>
                <a:latin typeface="Calibri" charset="0"/>
                <a:ea typeface="ＭＳ 明朝" charset="-128"/>
                <a:cs typeface="Times New Roman" charset="0"/>
              </a:rPr>
              <a:t>.</a:t>
            </a:r>
            <a:endParaRPr lang="cs-CZ" sz="1200" dirty="0">
              <a:solidFill>
                <a:schemeClr val="tx1"/>
              </a:solidFill>
              <a:latin typeface="Calibri" charset="0"/>
              <a:ea typeface="ＭＳ 明朝" charset="-128"/>
              <a:cs typeface="Times New Roman" charset="0"/>
            </a:endParaRPr>
          </a:p>
        </p:txBody>
      </p:sp>
      <p:graphicFrame>
        <p:nvGraphicFramePr>
          <p:cNvPr id="27" name="Table 26"/>
          <p:cNvGraphicFramePr>
            <a:graphicFrameLocks noGrp="1"/>
          </p:cNvGraphicFramePr>
          <p:nvPr>
            <p:extLst>
              <p:ext uri="{D42A27DB-BD31-4B8C-83A1-F6EECF244321}">
                <p14:modId xmlns:p14="http://schemas.microsoft.com/office/powerpoint/2010/main" val="2673024536"/>
              </p:ext>
            </p:extLst>
          </p:nvPr>
        </p:nvGraphicFramePr>
        <p:xfrm>
          <a:off x="341100" y="4715490"/>
          <a:ext cx="6174000" cy="2080799"/>
        </p:xfrm>
        <a:graphic>
          <a:graphicData uri="http://schemas.openxmlformats.org/drawingml/2006/table">
            <a:tbl>
              <a:tblPr firstRow="1" bandRow="1">
                <a:tableStyleId>{5940675A-B579-460E-94D1-54222C63F5DA}</a:tableStyleId>
              </a:tblPr>
              <a:tblGrid>
                <a:gridCol w="3087000">
                  <a:extLst>
                    <a:ext uri="{9D8B030D-6E8A-4147-A177-3AD203B41FA5}">
                      <a16:colId xmlns:a16="http://schemas.microsoft.com/office/drawing/2014/main" val="20000"/>
                    </a:ext>
                  </a:extLst>
                </a:gridCol>
                <a:gridCol w="3087000">
                  <a:extLst>
                    <a:ext uri="{9D8B030D-6E8A-4147-A177-3AD203B41FA5}">
                      <a16:colId xmlns:a16="http://schemas.microsoft.com/office/drawing/2014/main" val="20001"/>
                    </a:ext>
                  </a:extLst>
                </a:gridCol>
              </a:tblGrid>
              <a:tr h="297257">
                <a:tc>
                  <a:txBody>
                    <a:bodyPr/>
                    <a:lstStyle/>
                    <a:p>
                      <a:pPr algn="ctr"/>
                      <a:r>
                        <a:rPr lang="en-US" b="1" dirty="0" err="1" smtClean="0"/>
                        <a:t>Nevýhody</a:t>
                      </a:r>
                      <a:endParaRPr lang="en-US" b="1" dirty="0"/>
                    </a:p>
                  </a:txBody>
                  <a:tcPr>
                    <a:solidFill>
                      <a:schemeClr val="bg1">
                        <a:lumMod val="85000"/>
                      </a:schemeClr>
                    </a:solidFill>
                  </a:tcPr>
                </a:tc>
                <a:tc>
                  <a:txBody>
                    <a:bodyPr/>
                    <a:lstStyle/>
                    <a:p>
                      <a:pPr algn="ctr"/>
                      <a:r>
                        <a:rPr lang="en-US" b="1" dirty="0" err="1" smtClean="0"/>
                        <a:t>Argumenty</a:t>
                      </a:r>
                      <a:endParaRPr lang="en-US" b="1" dirty="0"/>
                    </a:p>
                  </a:txBody>
                  <a:tcPr>
                    <a:solidFill>
                      <a:schemeClr val="bg1">
                        <a:lumMod val="85000"/>
                      </a:schemeClr>
                    </a:solidFill>
                  </a:tcPr>
                </a:tc>
                <a:extLst>
                  <a:ext uri="{0D108BD9-81ED-4DB2-BD59-A6C34878D82A}">
                    <a16:rowId xmlns:a16="http://schemas.microsoft.com/office/drawing/2014/main" val="10000"/>
                  </a:ext>
                </a:extLst>
              </a:tr>
              <a:tr h="297257">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297257">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297257">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3"/>
                  </a:ext>
                </a:extLst>
              </a:tr>
              <a:tr h="297257">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r h="297257">
                <a:tc>
                  <a:txBody>
                    <a:bodyPr/>
                    <a:lstStyle/>
                    <a:p>
                      <a:endParaRPr lang="en-US" dirty="0"/>
                    </a:p>
                  </a:txBody>
                  <a:tcPr/>
                </a:tc>
                <a:tc>
                  <a:txBody>
                    <a:bodyPr/>
                    <a:lstStyle/>
                    <a:p>
                      <a:endParaRPr lang="en-US"/>
                    </a:p>
                  </a:txBody>
                  <a:tcPr/>
                </a:tc>
                <a:extLst>
                  <a:ext uri="{0D108BD9-81ED-4DB2-BD59-A6C34878D82A}">
                    <a16:rowId xmlns:a16="http://schemas.microsoft.com/office/drawing/2014/main" val="10005"/>
                  </a:ext>
                </a:extLst>
              </a:tr>
              <a:tr h="297257">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6"/>
                  </a:ext>
                </a:extLst>
              </a:tr>
            </a:tbl>
          </a:graphicData>
        </a:graphic>
      </p:graphicFrame>
      <p:sp>
        <p:nvSpPr>
          <p:cNvPr id="28" name="Obdélník 6"/>
          <p:cNvSpPr/>
          <p:nvPr/>
        </p:nvSpPr>
        <p:spPr>
          <a:xfrm>
            <a:off x="347660" y="7973267"/>
            <a:ext cx="6172200" cy="36300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dirty="0">
              <a:solidFill>
                <a:schemeClr val="tx1"/>
              </a:solidFill>
            </a:endParaRPr>
          </a:p>
        </p:txBody>
      </p:sp>
      <p:sp>
        <p:nvSpPr>
          <p:cNvPr id="29" name="TextovéPole 15"/>
          <p:cNvSpPr txBox="1"/>
          <p:nvPr/>
        </p:nvSpPr>
        <p:spPr>
          <a:xfrm>
            <a:off x="342900" y="7689304"/>
            <a:ext cx="3878188" cy="338554"/>
          </a:xfrm>
          <a:prstGeom prst="rect">
            <a:avLst/>
          </a:prstGeom>
          <a:noFill/>
        </p:spPr>
        <p:txBody>
          <a:bodyPr wrap="square" rtlCol="0">
            <a:spAutoFit/>
          </a:bodyPr>
          <a:lstStyle/>
          <a:p>
            <a:r>
              <a:rPr lang="cs-CZ" sz="1600" dirty="0" smtClean="0">
                <a:latin typeface="+mj-lt"/>
              </a:rPr>
              <a:t>Jaký je unikátní prodejní argument?</a:t>
            </a:r>
            <a:endParaRPr lang="cs-CZ" sz="1600" dirty="0">
              <a:latin typeface="+mj-lt"/>
            </a:endParaRPr>
          </a:p>
        </p:txBody>
      </p:sp>
      <p:sp>
        <p:nvSpPr>
          <p:cNvPr id="30" name="Obdélník 19"/>
          <p:cNvSpPr/>
          <p:nvPr/>
        </p:nvSpPr>
        <p:spPr>
          <a:xfrm>
            <a:off x="347660" y="8357310"/>
            <a:ext cx="6172200" cy="262928"/>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200" b="1" dirty="0" smtClean="0">
                <a:solidFill>
                  <a:schemeClr val="tx1"/>
                </a:solidFill>
              </a:rPr>
              <a:t>Příklad </a:t>
            </a:r>
            <a:r>
              <a:rPr lang="cs-CZ" sz="1200" b="1" dirty="0" err="1" smtClean="0">
                <a:solidFill>
                  <a:schemeClr val="tx1"/>
                </a:solidFill>
              </a:rPr>
              <a:t>Rohlik.cz</a:t>
            </a:r>
            <a:r>
              <a:rPr lang="cs-CZ" sz="1200" b="1" dirty="0">
                <a:solidFill>
                  <a:schemeClr val="tx1"/>
                </a:solidFill>
              </a:rPr>
              <a:t>: </a:t>
            </a:r>
            <a:r>
              <a:rPr lang="cs-CZ" sz="1200" dirty="0">
                <a:solidFill>
                  <a:schemeClr val="tx1"/>
                </a:solidFill>
              </a:rPr>
              <a:t>Nákup vám dovezeme už za 90 minut. </a:t>
            </a:r>
          </a:p>
        </p:txBody>
      </p:sp>
      <p:sp>
        <p:nvSpPr>
          <p:cNvPr id="15" name="Obdélník 14">
            <a:hlinkClick r:id="rId2"/>
          </p:cNvPr>
          <p:cNvSpPr/>
          <p:nvPr/>
        </p:nvSpPr>
        <p:spPr>
          <a:xfrm>
            <a:off x="5206298" y="396699"/>
            <a:ext cx="1296144" cy="3078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t>Přečtěte si článek</a:t>
            </a:r>
            <a:endParaRPr lang="cs-CZ" sz="1200" dirty="0"/>
          </a:p>
        </p:txBody>
      </p:sp>
    </p:spTree>
    <p:extLst>
      <p:ext uri="{BB962C8B-B14F-4D97-AF65-F5344CB8AC3E}">
        <p14:creationId xmlns:p14="http://schemas.microsoft.com/office/powerpoint/2010/main" val="1603591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Konkurenční analýza</a:t>
            </a:r>
            <a:endParaRPr lang="cs-CZ" dirty="0"/>
          </a:p>
        </p:txBody>
      </p:sp>
      <p:graphicFrame>
        <p:nvGraphicFramePr>
          <p:cNvPr id="9" name="Tabulka 8"/>
          <p:cNvGraphicFramePr>
            <a:graphicFrameLocks noGrp="1"/>
          </p:cNvGraphicFramePr>
          <p:nvPr>
            <p:extLst>
              <p:ext uri="{D42A27DB-BD31-4B8C-83A1-F6EECF244321}">
                <p14:modId xmlns:p14="http://schemas.microsoft.com/office/powerpoint/2010/main" val="1803483876"/>
              </p:ext>
            </p:extLst>
          </p:nvPr>
        </p:nvGraphicFramePr>
        <p:xfrm>
          <a:off x="320946" y="992560"/>
          <a:ext cx="6194154" cy="7848874"/>
        </p:xfrm>
        <a:graphic>
          <a:graphicData uri="http://schemas.openxmlformats.org/drawingml/2006/table">
            <a:tbl>
              <a:tblPr firstRow="1" bandRow="1">
                <a:tableStyleId>{5C22544A-7EE6-4342-B048-85BDC9FD1C3A}</a:tableStyleId>
              </a:tblPr>
              <a:tblGrid>
                <a:gridCol w="731788">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1573201">
                  <a:extLst>
                    <a:ext uri="{9D8B030D-6E8A-4147-A177-3AD203B41FA5}">
                      <a16:colId xmlns:a16="http://schemas.microsoft.com/office/drawing/2014/main" val="20002"/>
                    </a:ext>
                  </a:extLst>
                </a:gridCol>
                <a:gridCol w="1032359">
                  <a:extLst>
                    <a:ext uri="{9D8B030D-6E8A-4147-A177-3AD203B41FA5}">
                      <a16:colId xmlns:a16="http://schemas.microsoft.com/office/drawing/2014/main" val="20003"/>
                    </a:ext>
                  </a:extLst>
                </a:gridCol>
                <a:gridCol w="1032359">
                  <a:extLst>
                    <a:ext uri="{9D8B030D-6E8A-4147-A177-3AD203B41FA5}">
                      <a16:colId xmlns:a16="http://schemas.microsoft.com/office/drawing/2014/main" val="20004"/>
                    </a:ext>
                  </a:extLst>
                </a:gridCol>
                <a:gridCol w="1032359">
                  <a:extLst>
                    <a:ext uri="{9D8B030D-6E8A-4147-A177-3AD203B41FA5}">
                      <a16:colId xmlns:a16="http://schemas.microsoft.com/office/drawing/2014/main" val="20005"/>
                    </a:ext>
                  </a:extLst>
                </a:gridCol>
              </a:tblGrid>
              <a:tr h="650624">
                <a:tc>
                  <a:txBody>
                    <a:bodyPr/>
                    <a:lstStyle/>
                    <a:p>
                      <a:pPr marL="0" algn="ctr" defTabSz="685800" rtl="0" eaLnBrk="1" latinLnBrk="0" hangingPunct="1"/>
                      <a:r>
                        <a:rPr lang="cs-CZ" sz="1200" kern="1200" dirty="0" smtClean="0">
                          <a:solidFill>
                            <a:schemeClr val="tx1"/>
                          </a:solidFill>
                          <a:latin typeface="+mj-lt"/>
                          <a:ea typeface="+mn-ea"/>
                          <a:cs typeface="+mn-cs"/>
                        </a:rPr>
                        <a:t>Název</a:t>
                      </a:r>
                      <a:endParaRPr lang="cs-CZ"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r>
                        <a:rPr lang="cs-CZ" sz="1200" kern="1200" dirty="0" smtClean="0">
                          <a:solidFill>
                            <a:schemeClr val="tx1"/>
                          </a:solidFill>
                          <a:latin typeface="+mj-lt"/>
                          <a:ea typeface="+mn-ea"/>
                          <a:cs typeface="+mn-cs"/>
                        </a:rPr>
                        <a:t>Zařazení</a:t>
                      </a:r>
                      <a:endParaRPr lang="cs-CZ"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r>
                        <a:rPr lang="cs-CZ" sz="1200" kern="1200" dirty="0" smtClean="0">
                          <a:solidFill>
                            <a:schemeClr val="tx1"/>
                          </a:solidFill>
                          <a:latin typeface="+mj-lt"/>
                          <a:ea typeface="+mn-ea"/>
                          <a:cs typeface="+mn-cs"/>
                        </a:rPr>
                        <a:t>Poslání firmy</a:t>
                      </a:r>
                      <a:endParaRPr lang="cs-CZ"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r>
                        <a:rPr lang="cs-CZ" sz="1200" kern="1200" dirty="0" smtClean="0">
                          <a:solidFill>
                            <a:schemeClr val="tx1"/>
                          </a:solidFill>
                          <a:latin typeface="+mj-lt"/>
                          <a:ea typeface="+mn-ea"/>
                          <a:cs typeface="+mn-cs"/>
                        </a:rPr>
                        <a:t>Unikátní prodejní argument</a:t>
                      </a:r>
                      <a:endParaRPr lang="cs-CZ"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r>
                        <a:rPr lang="cs-CZ" sz="1200" kern="1200" dirty="0" smtClean="0">
                          <a:solidFill>
                            <a:schemeClr val="tx1"/>
                          </a:solidFill>
                          <a:latin typeface="+mj-lt"/>
                          <a:ea typeface="+mn-ea"/>
                          <a:cs typeface="+mn-cs"/>
                        </a:rPr>
                        <a:t>Slogan</a:t>
                      </a:r>
                      <a:endParaRPr lang="cs-CZ"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r>
                        <a:rPr lang="cs-CZ" sz="1200" kern="1200" dirty="0" smtClean="0">
                          <a:solidFill>
                            <a:schemeClr val="tx1"/>
                          </a:solidFill>
                          <a:latin typeface="+mj-lt"/>
                          <a:ea typeface="+mn-ea"/>
                          <a:cs typeface="+mn-cs"/>
                        </a:rPr>
                        <a:t>Ztvárnění značky</a:t>
                      </a:r>
                      <a:endParaRPr lang="cs-CZ" sz="1200" kern="1200" dirty="0">
                        <a:solidFill>
                          <a:schemeClr val="tx1"/>
                        </a:solidFill>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1137320">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137320">
                <a:tc>
                  <a:txBody>
                    <a:bodyPr/>
                    <a:lstStyle/>
                    <a:p>
                      <a:pPr marL="0" algn="l" defTabSz="685800" rtl="0" eaLnBrk="1" latinLnBrk="0" hangingPunct="1"/>
                      <a:endParaRPr lang="cs-CZ" sz="1100" kern="120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137320">
                <a:tc>
                  <a:txBody>
                    <a:bodyPr/>
                    <a:lstStyle/>
                    <a:p>
                      <a:pPr marL="0" algn="l" defTabSz="685800" rtl="0" eaLnBrk="1" latinLnBrk="0" hangingPunct="1"/>
                      <a:endParaRPr lang="cs-CZ" sz="1100" kern="120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137320">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648970">
                <a:tc>
                  <a:txBody>
                    <a:bodyPr/>
                    <a:lstStyle/>
                    <a:p>
                      <a:pPr marL="0" algn="l" defTabSz="685800" rtl="0" eaLnBrk="1" latinLnBrk="0" hangingPunct="1"/>
                      <a:r>
                        <a:rPr lang="cs-CZ" sz="1100" b="1" i="1" kern="1200" dirty="0" smtClean="0">
                          <a:solidFill>
                            <a:schemeClr val="tx1"/>
                          </a:solidFill>
                          <a:latin typeface="+mn-lt"/>
                          <a:ea typeface="+mn-ea"/>
                          <a:cs typeface="+mn-cs"/>
                        </a:rPr>
                        <a:t>Příklad:</a:t>
                      </a:r>
                    </a:p>
                    <a:p>
                      <a:pPr marL="0" algn="l" defTabSz="685800" rtl="0" eaLnBrk="1" latinLnBrk="0" hangingPunct="1"/>
                      <a:r>
                        <a:rPr lang="cs-CZ" sz="1100" i="1" kern="1200" dirty="0" err="1" smtClean="0">
                          <a:solidFill>
                            <a:schemeClr val="tx1"/>
                          </a:solidFill>
                          <a:latin typeface="+mn-lt"/>
                          <a:ea typeface="+mn-ea"/>
                          <a:cs typeface="+mn-cs"/>
                        </a:rPr>
                        <a:t>Le</a:t>
                      </a:r>
                      <a:r>
                        <a:rPr lang="cs-CZ" sz="1100" i="1" kern="1200" dirty="0" smtClean="0">
                          <a:solidFill>
                            <a:schemeClr val="tx1"/>
                          </a:solidFill>
                          <a:latin typeface="+mn-lt"/>
                          <a:ea typeface="+mn-ea"/>
                          <a:cs typeface="+mn-cs"/>
                        </a:rPr>
                        <a:t> Patio</a:t>
                      </a:r>
                    </a:p>
                    <a:p>
                      <a:pPr marL="0" algn="l" defTabSz="685800" rtl="0" eaLnBrk="1" latinLnBrk="0" hangingPunct="1"/>
                      <a:r>
                        <a:rPr lang="cs-CZ" sz="1100" i="1" kern="1200" dirty="0" smtClean="0">
                          <a:solidFill>
                            <a:schemeClr val="tx1"/>
                          </a:solidFill>
                          <a:latin typeface="+mn-lt"/>
                          <a:ea typeface="+mn-ea"/>
                          <a:cs typeface="+mn-cs"/>
                          <a:hlinkClick r:id="rId2"/>
                        </a:rPr>
                        <a:t>http://lepatio.cz</a:t>
                      </a:r>
                      <a:endParaRPr lang="cs-CZ" sz="1100" i="1" kern="1200" dirty="0" smtClean="0">
                        <a:solidFill>
                          <a:schemeClr val="tx1"/>
                        </a:solidFill>
                        <a:latin typeface="+mn-lt"/>
                        <a:ea typeface="+mn-ea"/>
                        <a:cs typeface="+mn-cs"/>
                      </a:endParaRPr>
                    </a:p>
                    <a:p>
                      <a:pPr marL="0" algn="l" defTabSz="685800" rtl="0" eaLnBrk="1" latinLnBrk="0" hangingPunct="1"/>
                      <a:endParaRPr lang="cs-CZ" sz="1100" i="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685800" rtl="0" eaLnBrk="1" latinLnBrk="0" hangingPunct="1"/>
                      <a:r>
                        <a:rPr lang="cs-CZ" sz="1100" i="1" kern="1200" dirty="0" smtClean="0">
                          <a:solidFill>
                            <a:schemeClr val="tx1"/>
                          </a:solidFill>
                          <a:latin typeface="+mn-lt"/>
                          <a:ea typeface="+mn-ea"/>
                          <a:cs typeface="+mn-cs"/>
                        </a:rPr>
                        <a:t>neudává</a:t>
                      </a:r>
                      <a:endParaRPr lang="cs-CZ" sz="1100" i="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685800" rtl="0" eaLnBrk="1" latinLnBrk="0" hangingPunct="1"/>
                      <a:r>
                        <a:rPr lang="cs-CZ" sz="1100" i="1" kern="1200" dirty="0" smtClean="0">
                          <a:solidFill>
                            <a:schemeClr val="tx1"/>
                          </a:solidFill>
                          <a:latin typeface="+mn-lt"/>
                          <a:ea typeface="+mn-ea"/>
                          <a:cs typeface="+mn-cs"/>
                        </a:rPr>
                        <a:t>Jsme kosmopolitní firma založená na osobním přístupu. Věříme, že člověk může být spokojený, pokud se jeho individualita otiskne do prostoru, kde žije a tráví většinu času. Našim zákazníkům tak umožňujeme vytvořit si vlastní styl bydlení založený na unikátních kusech nábytku a limitovaných kolekcích bytových doplňků.</a:t>
                      </a:r>
                      <a:endParaRPr lang="cs-CZ" sz="1100" i="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685800" rtl="0" eaLnBrk="1" latinLnBrk="0" hangingPunct="1"/>
                      <a:r>
                        <a:rPr lang="cs-CZ" sz="1100" i="1" kern="1200" dirty="0" smtClean="0">
                          <a:solidFill>
                            <a:schemeClr val="tx1"/>
                          </a:solidFill>
                          <a:latin typeface="+mn-lt"/>
                          <a:ea typeface="+mn-ea"/>
                          <a:cs typeface="+mn-cs"/>
                        </a:rPr>
                        <a:t>Osobní přístup</a:t>
                      </a:r>
                    </a:p>
                    <a:p>
                      <a:pPr marL="0" algn="l" defTabSz="685800" rtl="0" eaLnBrk="1" latinLnBrk="0" hangingPunct="1"/>
                      <a:r>
                        <a:rPr lang="cs-CZ" sz="1100" i="1" kern="1200" dirty="0" smtClean="0">
                          <a:solidFill>
                            <a:schemeClr val="tx1"/>
                          </a:solidFill>
                          <a:latin typeface="+mn-lt"/>
                          <a:ea typeface="+mn-ea"/>
                          <a:cs typeface="+mn-cs"/>
                        </a:rPr>
                        <a:t>Kosmopolitní duch</a:t>
                      </a:r>
                      <a:endParaRPr lang="cs-CZ" sz="1100" i="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685800" rtl="0" eaLnBrk="1" latinLnBrk="0" hangingPunct="1"/>
                      <a:r>
                        <a:rPr lang="cs-CZ" sz="1100" i="1" kern="1200" dirty="0" smtClean="0">
                          <a:solidFill>
                            <a:schemeClr val="tx1"/>
                          </a:solidFill>
                          <a:latin typeface="+mn-lt"/>
                          <a:ea typeface="+mn-ea"/>
                          <a:cs typeface="+mn-cs"/>
                        </a:rPr>
                        <a:t>Umění potěšit se</a:t>
                      </a:r>
                      <a:endParaRPr lang="cs-CZ" sz="1100" i="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685800" rtl="0" eaLnBrk="1" latinLnBrk="0" hangingPunct="1"/>
                      <a:r>
                        <a:rPr lang="cs-CZ" sz="1100" i="1" kern="1200" dirty="0" smtClean="0">
                          <a:solidFill>
                            <a:schemeClr val="tx1"/>
                          </a:solidFill>
                          <a:latin typeface="+mn-lt"/>
                          <a:ea typeface="+mn-ea"/>
                          <a:cs typeface="+mn-cs"/>
                        </a:rPr>
                        <a:t>Černá, bílá barva doplněná o fotky.</a:t>
                      </a:r>
                      <a:endParaRPr lang="cs-CZ" sz="1100" i="1" kern="1200" dirty="0">
                        <a:solidFill>
                          <a:schemeClr val="tx1"/>
                        </a:solidFill>
                        <a:latin typeface="+mn-lt"/>
                        <a:ea typeface="+mn-ea"/>
                        <a:cs typeface="+mn-cs"/>
                      </a:endParaRPr>
                    </a:p>
                    <a:p>
                      <a:pPr marL="0" algn="l" defTabSz="685800" rtl="0" eaLnBrk="1" latinLnBrk="0" hangingPunct="1"/>
                      <a:endParaRPr lang="cs-CZ" sz="1100" i="1" kern="1200" dirty="0">
                        <a:solidFill>
                          <a:schemeClr val="tx1"/>
                        </a:solidFill>
                        <a:latin typeface="+mn-lt"/>
                        <a:ea typeface="+mn-ea"/>
                        <a:cs typeface="+mn-cs"/>
                      </a:endParaRPr>
                    </a:p>
                    <a:p>
                      <a:pPr marL="0" algn="l" defTabSz="685800" rtl="0" eaLnBrk="1" latinLnBrk="0" hangingPunct="1"/>
                      <a:r>
                        <a:rPr lang="cs-CZ" sz="1100" i="1" kern="1200" dirty="0" smtClean="0">
                          <a:solidFill>
                            <a:schemeClr val="tx1"/>
                          </a:solidFill>
                          <a:latin typeface="+mn-lt"/>
                          <a:ea typeface="+mn-ea"/>
                          <a:cs typeface="+mn-cs"/>
                        </a:rPr>
                        <a:t>Logo</a:t>
                      </a:r>
                      <a:r>
                        <a:rPr lang="cs-CZ" sz="1100" i="1" kern="1200" baseline="0" dirty="0" smtClean="0">
                          <a:solidFill>
                            <a:schemeClr val="tx1"/>
                          </a:solidFill>
                          <a:latin typeface="+mn-lt"/>
                          <a:ea typeface="+mn-ea"/>
                          <a:cs typeface="+mn-cs"/>
                        </a:rPr>
                        <a:t> je někdy doplněné o stín.</a:t>
                      </a:r>
                      <a:endParaRPr lang="cs-CZ" sz="1100" i="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5"/>
                  </a:ext>
                </a:extLst>
              </a:tr>
            </a:tbl>
          </a:graphicData>
        </a:graphic>
      </p:graphicFrame>
      <p:pic>
        <p:nvPicPr>
          <p:cNvPr id="10" name="Obrázek 9"/>
          <p:cNvPicPr>
            <a:picLocks noChangeAspect="1"/>
          </p:cNvPicPr>
          <p:nvPr/>
        </p:nvPicPr>
        <p:blipFill>
          <a:blip r:embed="rId3"/>
          <a:stretch>
            <a:fillRect/>
          </a:stretch>
        </p:blipFill>
        <p:spPr>
          <a:xfrm>
            <a:off x="5521424" y="7683656"/>
            <a:ext cx="936104" cy="293680"/>
          </a:xfrm>
          <a:prstGeom prst="rect">
            <a:avLst/>
          </a:prstGeom>
        </p:spPr>
      </p:pic>
      <p:sp>
        <p:nvSpPr>
          <p:cNvPr id="5" name="Obdélník 4">
            <a:hlinkClick r:id="rId4"/>
          </p:cNvPr>
          <p:cNvSpPr/>
          <p:nvPr/>
        </p:nvSpPr>
        <p:spPr>
          <a:xfrm>
            <a:off x="5206298" y="396699"/>
            <a:ext cx="1296144" cy="3078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t>Přečtěte si článek</a:t>
            </a:r>
            <a:endParaRPr lang="cs-CZ" sz="1200" dirty="0"/>
          </a:p>
        </p:txBody>
      </p:sp>
    </p:spTree>
    <p:extLst>
      <p:ext uri="{BB962C8B-B14F-4D97-AF65-F5344CB8AC3E}">
        <p14:creationId xmlns:p14="http://schemas.microsoft.com/office/powerpoint/2010/main" val="4256516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Cílová skupina, segmenty a persony</a:t>
            </a:r>
            <a:endParaRPr lang="cs-CZ" dirty="0"/>
          </a:p>
        </p:txBody>
      </p:sp>
      <p:sp>
        <p:nvSpPr>
          <p:cNvPr id="4" name="Šipka dolů 3"/>
          <p:cNvSpPr/>
          <p:nvPr/>
        </p:nvSpPr>
        <p:spPr>
          <a:xfrm>
            <a:off x="6237312" y="3512840"/>
            <a:ext cx="277788" cy="343886"/>
          </a:xfrm>
          <a:prstGeom prst="downArrow">
            <a:avLst>
              <a:gd name="adj1" fmla="val 26360"/>
              <a:gd name="adj2" fmla="val 619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TextovéPole 4"/>
          <p:cNvSpPr txBox="1"/>
          <p:nvPr/>
        </p:nvSpPr>
        <p:spPr>
          <a:xfrm>
            <a:off x="342900" y="992560"/>
            <a:ext cx="5894412" cy="338554"/>
          </a:xfrm>
          <a:prstGeom prst="rect">
            <a:avLst/>
          </a:prstGeom>
          <a:noFill/>
        </p:spPr>
        <p:txBody>
          <a:bodyPr wrap="square" rtlCol="0">
            <a:spAutoFit/>
          </a:bodyPr>
          <a:lstStyle/>
          <a:p>
            <a:r>
              <a:rPr lang="cs-CZ" sz="1600" dirty="0" smtClean="0">
                <a:latin typeface="+mj-lt"/>
              </a:rPr>
              <a:t>Jak definujete vaši cílovou skupinu?</a:t>
            </a:r>
            <a:endParaRPr lang="cs-CZ" sz="1600" dirty="0">
              <a:latin typeface="+mj-lt"/>
            </a:endParaRPr>
          </a:p>
        </p:txBody>
      </p:sp>
      <p:sp>
        <p:nvSpPr>
          <p:cNvPr id="18" name="Obdélník 17"/>
          <p:cNvSpPr/>
          <p:nvPr/>
        </p:nvSpPr>
        <p:spPr>
          <a:xfrm>
            <a:off x="347660" y="3080792"/>
            <a:ext cx="6172200" cy="342480"/>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200" b="1" dirty="0" smtClean="0">
                <a:solidFill>
                  <a:schemeClr val="tx1"/>
                </a:solidFill>
              </a:rPr>
              <a:t>Příklad pro Club-Mate</a:t>
            </a:r>
            <a:r>
              <a:rPr lang="cs-CZ" sz="1200" b="1" dirty="0">
                <a:solidFill>
                  <a:schemeClr val="tx1"/>
                </a:solidFill>
              </a:rPr>
              <a:t>: </a:t>
            </a:r>
            <a:r>
              <a:rPr lang="cs-CZ" sz="1200" dirty="0" smtClean="0">
                <a:solidFill>
                  <a:schemeClr val="tx1"/>
                </a:solidFill>
              </a:rPr>
              <a:t>ženy </a:t>
            </a:r>
            <a:r>
              <a:rPr lang="cs-CZ" sz="1200" dirty="0">
                <a:solidFill>
                  <a:schemeClr val="tx1"/>
                </a:solidFill>
              </a:rPr>
              <a:t>a muži, 18-40 let, žijící ve městě</a:t>
            </a:r>
            <a:r>
              <a:rPr lang="cs-CZ" sz="1200" b="1" dirty="0">
                <a:solidFill>
                  <a:schemeClr val="tx1"/>
                </a:solidFill>
              </a:rPr>
              <a:t> </a:t>
            </a:r>
            <a:endParaRPr lang="cs-CZ" sz="1200" dirty="0">
              <a:solidFill>
                <a:schemeClr val="tx1"/>
              </a:solidFill>
              <a:latin typeface="Calibri" charset="0"/>
              <a:ea typeface="ＭＳ 明朝" charset="-128"/>
              <a:cs typeface="Times New Roman" charset="0"/>
            </a:endParaRPr>
          </a:p>
        </p:txBody>
      </p:sp>
      <p:sp>
        <p:nvSpPr>
          <p:cNvPr id="24" name="Šipka dolů 3"/>
          <p:cNvSpPr/>
          <p:nvPr/>
        </p:nvSpPr>
        <p:spPr>
          <a:xfrm>
            <a:off x="6235512" y="6033120"/>
            <a:ext cx="277788" cy="343886"/>
          </a:xfrm>
          <a:prstGeom prst="downArrow">
            <a:avLst>
              <a:gd name="adj1" fmla="val 26360"/>
              <a:gd name="adj2" fmla="val 6190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5" name="TextovéPole 4"/>
          <p:cNvSpPr txBox="1"/>
          <p:nvPr/>
        </p:nvSpPr>
        <p:spPr>
          <a:xfrm>
            <a:off x="341100" y="3656856"/>
            <a:ext cx="5894412" cy="338554"/>
          </a:xfrm>
          <a:prstGeom prst="rect">
            <a:avLst/>
          </a:prstGeom>
          <a:noFill/>
        </p:spPr>
        <p:txBody>
          <a:bodyPr wrap="square" rtlCol="0">
            <a:spAutoFit/>
          </a:bodyPr>
          <a:lstStyle/>
          <a:p>
            <a:r>
              <a:rPr lang="cs-CZ" sz="1600" dirty="0" smtClean="0">
                <a:latin typeface="+mj-lt"/>
              </a:rPr>
              <a:t>Jaké máte cílové segmenty (podle motivace k vaší značce)?</a:t>
            </a:r>
            <a:endParaRPr lang="cs-CZ" sz="1600" dirty="0">
              <a:latin typeface="+mj-lt"/>
            </a:endParaRPr>
          </a:p>
        </p:txBody>
      </p:sp>
      <p:sp>
        <p:nvSpPr>
          <p:cNvPr id="26" name="Obdélník 17"/>
          <p:cNvSpPr/>
          <p:nvPr/>
        </p:nvSpPr>
        <p:spPr>
          <a:xfrm>
            <a:off x="345860" y="5529064"/>
            <a:ext cx="6172200" cy="400122"/>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200" b="1" dirty="0" smtClean="0">
                <a:solidFill>
                  <a:schemeClr val="tx1"/>
                </a:solidFill>
              </a:rPr>
              <a:t>Příklad</a:t>
            </a:r>
            <a:r>
              <a:rPr lang="cs-CZ" sz="1200" b="1" dirty="0">
                <a:solidFill>
                  <a:schemeClr val="tx1"/>
                </a:solidFill>
              </a:rPr>
              <a:t>: </a:t>
            </a:r>
            <a:r>
              <a:rPr lang="cs-CZ" sz="1200" dirty="0">
                <a:solidFill>
                  <a:schemeClr val="tx1"/>
                </a:solidFill>
              </a:rPr>
              <a:t>Nápoj Club-Mate segmentuje svoji cílovou skupinu podle motivů ke konzumaci na: </a:t>
            </a:r>
            <a:r>
              <a:rPr lang="cs-CZ" sz="1200" dirty="0" smtClean="0">
                <a:solidFill>
                  <a:schemeClr val="tx1"/>
                </a:solidFill>
              </a:rPr>
              <a:t>Individuality, Kancelářští, Studenti, </a:t>
            </a:r>
            <a:r>
              <a:rPr lang="cs-CZ" sz="1200" dirty="0" err="1" smtClean="0">
                <a:solidFill>
                  <a:schemeClr val="tx1"/>
                </a:solidFill>
              </a:rPr>
              <a:t>Geekové</a:t>
            </a:r>
            <a:r>
              <a:rPr lang="cs-CZ" sz="1200" dirty="0" smtClean="0">
                <a:solidFill>
                  <a:schemeClr val="tx1"/>
                </a:solidFill>
              </a:rPr>
              <a:t> a Řidiči.</a:t>
            </a:r>
            <a:endParaRPr lang="cs-CZ" sz="1200" dirty="0">
              <a:solidFill>
                <a:schemeClr val="tx1"/>
              </a:solidFill>
              <a:latin typeface="Calibri" charset="0"/>
              <a:ea typeface="ＭＳ 明朝" charset="-128"/>
              <a:cs typeface="Times New Roman" charset="0"/>
            </a:endParaRPr>
          </a:p>
        </p:txBody>
      </p:sp>
      <p:sp>
        <p:nvSpPr>
          <p:cNvPr id="28" name="Obdélník 6"/>
          <p:cNvSpPr/>
          <p:nvPr/>
        </p:nvSpPr>
        <p:spPr>
          <a:xfrm>
            <a:off x="347660" y="6430543"/>
            <a:ext cx="6172200" cy="246853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TextovéPole 15"/>
          <p:cNvSpPr txBox="1"/>
          <p:nvPr/>
        </p:nvSpPr>
        <p:spPr>
          <a:xfrm>
            <a:off x="342900" y="6105128"/>
            <a:ext cx="4958308" cy="338554"/>
          </a:xfrm>
          <a:prstGeom prst="rect">
            <a:avLst/>
          </a:prstGeom>
          <a:noFill/>
        </p:spPr>
        <p:txBody>
          <a:bodyPr wrap="square" rtlCol="0">
            <a:spAutoFit/>
          </a:bodyPr>
          <a:lstStyle/>
          <a:p>
            <a:r>
              <a:rPr lang="cs-CZ" sz="1600" dirty="0" smtClean="0">
                <a:latin typeface="+mj-lt"/>
              </a:rPr>
              <a:t>Ke každému segmentu vytvořte </a:t>
            </a:r>
            <a:r>
              <a:rPr lang="cs-CZ" sz="1600" smtClean="0">
                <a:latin typeface="+mj-lt"/>
              </a:rPr>
              <a:t>jednu personu</a:t>
            </a:r>
            <a:endParaRPr lang="cs-CZ" sz="1600" dirty="0">
              <a:latin typeface="+mj-lt"/>
            </a:endParaRPr>
          </a:p>
        </p:txBody>
      </p:sp>
      <p:sp>
        <p:nvSpPr>
          <p:cNvPr id="3" name="Rectangle 2"/>
          <p:cNvSpPr/>
          <p:nvPr/>
        </p:nvSpPr>
        <p:spPr>
          <a:xfrm>
            <a:off x="5100188" y="1324287"/>
            <a:ext cx="1425156" cy="213224"/>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lIns="396000" rtlCol="0" anchor="ctr"/>
          <a:lstStyle/>
          <a:p>
            <a:endParaRPr lang="en-US" dirty="0"/>
          </a:p>
        </p:txBody>
      </p:sp>
      <p:sp>
        <p:nvSpPr>
          <p:cNvPr id="6" name="Rectangle 5"/>
          <p:cNvSpPr/>
          <p:nvPr/>
        </p:nvSpPr>
        <p:spPr>
          <a:xfrm>
            <a:off x="1027679" y="1322899"/>
            <a:ext cx="216000" cy="216000"/>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7" name="TextBox 6"/>
          <p:cNvSpPr txBox="1"/>
          <p:nvPr/>
        </p:nvSpPr>
        <p:spPr>
          <a:xfrm>
            <a:off x="1243679" y="1277011"/>
            <a:ext cx="470706" cy="307777"/>
          </a:xfrm>
          <a:prstGeom prst="rect">
            <a:avLst/>
          </a:prstGeom>
          <a:noFill/>
        </p:spPr>
        <p:txBody>
          <a:bodyPr wrap="none" rtlCol="0">
            <a:spAutoFit/>
          </a:bodyPr>
          <a:lstStyle/>
          <a:p>
            <a:r>
              <a:rPr lang="en-US" sz="1400" dirty="0" err="1" smtClean="0"/>
              <a:t>děti</a:t>
            </a:r>
            <a:endParaRPr lang="en-US" sz="1400" dirty="0"/>
          </a:p>
        </p:txBody>
      </p:sp>
      <p:sp>
        <p:nvSpPr>
          <p:cNvPr id="17" name="Rectangle 16"/>
          <p:cNvSpPr/>
          <p:nvPr/>
        </p:nvSpPr>
        <p:spPr>
          <a:xfrm>
            <a:off x="1822385" y="1322899"/>
            <a:ext cx="216000" cy="216000"/>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9" name="TextBox 18"/>
          <p:cNvSpPr txBox="1"/>
          <p:nvPr/>
        </p:nvSpPr>
        <p:spPr>
          <a:xfrm>
            <a:off x="2038385" y="1277011"/>
            <a:ext cx="514115" cy="307777"/>
          </a:xfrm>
          <a:prstGeom prst="rect">
            <a:avLst/>
          </a:prstGeom>
          <a:noFill/>
        </p:spPr>
        <p:txBody>
          <a:bodyPr wrap="none" rtlCol="0">
            <a:spAutoFit/>
          </a:bodyPr>
          <a:lstStyle/>
          <a:p>
            <a:r>
              <a:rPr lang="en-US" sz="1400" dirty="0" err="1" smtClean="0"/>
              <a:t>ženy</a:t>
            </a:r>
            <a:endParaRPr lang="en-US" sz="1400" dirty="0"/>
          </a:p>
        </p:txBody>
      </p:sp>
      <p:sp>
        <p:nvSpPr>
          <p:cNvPr id="20" name="Rectangle 19"/>
          <p:cNvSpPr/>
          <p:nvPr/>
        </p:nvSpPr>
        <p:spPr>
          <a:xfrm>
            <a:off x="2678879" y="1322899"/>
            <a:ext cx="216000" cy="216000"/>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1" name="TextBox 20"/>
          <p:cNvSpPr txBox="1"/>
          <p:nvPr/>
        </p:nvSpPr>
        <p:spPr>
          <a:xfrm>
            <a:off x="2894879" y="1277011"/>
            <a:ext cx="534121" cy="307777"/>
          </a:xfrm>
          <a:prstGeom prst="rect">
            <a:avLst/>
          </a:prstGeom>
          <a:noFill/>
        </p:spPr>
        <p:txBody>
          <a:bodyPr wrap="none" rtlCol="0">
            <a:spAutoFit/>
          </a:bodyPr>
          <a:lstStyle/>
          <a:p>
            <a:r>
              <a:rPr lang="en-US" sz="1400" dirty="0" err="1" smtClean="0"/>
              <a:t>muži</a:t>
            </a:r>
            <a:endParaRPr lang="en-US" sz="1400" dirty="0"/>
          </a:p>
        </p:txBody>
      </p:sp>
      <p:sp>
        <p:nvSpPr>
          <p:cNvPr id="10" name="TextBox 9"/>
          <p:cNvSpPr txBox="1"/>
          <p:nvPr/>
        </p:nvSpPr>
        <p:spPr>
          <a:xfrm>
            <a:off x="3801834" y="1277011"/>
            <a:ext cx="1347869" cy="307777"/>
          </a:xfrm>
          <a:prstGeom prst="rect">
            <a:avLst/>
          </a:prstGeom>
          <a:noFill/>
        </p:spPr>
        <p:txBody>
          <a:bodyPr wrap="none" rtlCol="0">
            <a:spAutoFit/>
          </a:bodyPr>
          <a:lstStyle/>
          <a:p>
            <a:r>
              <a:rPr lang="en-US" sz="1400" dirty="0" err="1" smtClean="0"/>
              <a:t>věkové</a:t>
            </a:r>
            <a:r>
              <a:rPr lang="en-US" sz="1400" dirty="0" smtClean="0"/>
              <a:t> </a:t>
            </a:r>
            <a:r>
              <a:rPr lang="en-US" sz="1400" dirty="0" err="1" smtClean="0"/>
              <a:t>rozmezí</a:t>
            </a:r>
            <a:r>
              <a:rPr lang="en-US" sz="1400" dirty="0" smtClean="0"/>
              <a:t>:</a:t>
            </a:r>
            <a:endParaRPr lang="en-US" sz="1400" dirty="0"/>
          </a:p>
        </p:txBody>
      </p:sp>
      <p:sp>
        <p:nvSpPr>
          <p:cNvPr id="31" name="TextBox 30"/>
          <p:cNvSpPr txBox="1"/>
          <p:nvPr/>
        </p:nvSpPr>
        <p:spPr>
          <a:xfrm>
            <a:off x="255990" y="1277011"/>
            <a:ext cx="765274" cy="307777"/>
          </a:xfrm>
          <a:prstGeom prst="rect">
            <a:avLst/>
          </a:prstGeom>
          <a:noFill/>
        </p:spPr>
        <p:txBody>
          <a:bodyPr wrap="none" rtlCol="0">
            <a:spAutoFit/>
          </a:bodyPr>
          <a:lstStyle/>
          <a:p>
            <a:r>
              <a:rPr lang="en-US" sz="1400" dirty="0" err="1"/>
              <a:t>p</a:t>
            </a:r>
            <a:r>
              <a:rPr lang="en-US" sz="1400" dirty="0" err="1" smtClean="0"/>
              <a:t>ohlaví</a:t>
            </a:r>
            <a:r>
              <a:rPr lang="en-US" sz="1400" dirty="0" smtClean="0"/>
              <a:t>:</a:t>
            </a:r>
            <a:endParaRPr lang="en-US" sz="1400" dirty="0"/>
          </a:p>
        </p:txBody>
      </p:sp>
      <p:sp>
        <p:nvSpPr>
          <p:cNvPr id="32" name="Rectangle 31"/>
          <p:cNvSpPr/>
          <p:nvPr/>
        </p:nvSpPr>
        <p:spPr>
          <a:xfrm>
            <a:off x="5087928" y="1759917"/>
            <a:ext cx="1425156" cy="213224"/>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lIns="396000" rtlCol="0" anchor="ctr"/>
          <a:lstStyle/>
          <a:p>
            <a:endParaRPr lang="en-US" dirty="0"/>
          </a:p>
        </p:txBody>
      </p:sp>
      <p:sp>
        <p:nvSpPr>
          <p:cNvPr id="33" name="TextBox 32"/>
          <p:cNvSpPr txBox="1"/>
          <p:nvPr/>
        </p:nvSpPr>
        <p:spPr>
          <a:xfrm>
            <a:off x="4175898" y="1712640"/>
            <a:ext cx="981294" cy="307777"/>
          </a:xfrm>
          <a:prstGeom prst="rect">
            <a:avLst/>
          </a:prstGeom>
          <a:noFill/>
        </p:spPr>
        <p:txBody>
          <a:bodyPr wrap="none" rtlCol="0">
            <a:spAutoFit/>
          </a:bodyPr>
          <a:lstStyle/>
          <a:p>
            <a:r>
              <a:rPr lang="en-US" sz="1400" dirty="0" err="1"/>
              <a:t>n</a:t>
            </a:r>
            <a:r>
              <a:rPr lang="en-US" sz="1400" dirty="0" err="1" smtClean="0"/>
              <a:t>árodnost</a:t>
            </a:r>
            <a:r>
              <a:rPr lang="en-US" sz="1400" dirty="0" smtClean="0"/>
              <a:t>:</a:t>
            </a:r>
            <a:endParaRPr lang="en-US" sz="1400" dirty="0"/>
          </a:p>
        </p:txBody>
      </p:sp>
      <p:sp>
        <p:nvSpPr>
          <p:cNvPr id="34" name="Rectangle 33"/>
          <p:cNvSpPr/>
          <p:nvPr/>
        </p:nvSpPr>
        <p:spPr>
          <a:xfrm>
            <a:off x="1310402" y="1775459"/>
            <a:ext cx="2145600" cy="213224"/>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lIns="396000" rtlCol="0" anchor="ctr"/>
          <a:lstStyle/>
          <a:p>
            <a:endParaRPr lang="en-US" dirty="0"/>
          </a:p>
        </p:txBody>
      </p:sp>
      <p:sp>
        <p:nvSpPr>
          <p:cNvPr id="35" name="TextBox 34"/>
          <p:cNvSpPr txBox="1"/>
          <p:nvPr/>
        </p:nvSpPr>
        <p:spPr>
          <a:xfrm>
            <a:off x="255990" y="1724735"/>
            <a:ext cx="1123706" cy="307777"/>
          </a:xfrm>
          <a:prstGeom prst="rect">
            <a:avLst/>
          </a:prstGeom>
          <a:noFill/>
        </p:spPr>
        <p:txBody>
          <a:bodyPr wrap="none" rtlCol="0">
            <a:spAutoFit/>
          </a:bodyPr>
          <a:lstStyle/>
          <a:p>
            <a:r>
              <a:rPr lang="en-US" sz="1400" dirty="0" err="1"/>
              <a:t>r</a:t>
            </a:r>
            <a:r>
              <a:rPr lang="en-US" sz="1400" dirty="0" err="1" smtClean="0"/>
              <a:t>odinný</a:t>
            </a:r>
            <a:r>
              <a:rPr lang="en-US" sz="1400" dirty="0" smtClean="0"/>
              <a:t> </a:t>
            </a:r>
            <a:r>
              <a:rPr lang="en-US" sz="1400" dirty="0" err="1" smtClean="0"/>
              <a:t>stav</a:t>
            </a:r>
            <a:r>
              <a:rPr lang="en-US" sz="1400" dirty="0" smtClean="0"/>
              <a:t>:</a:t>
            </a:r>
            <a:endParaRPr lang="en-US" sz="1400" dirty="0"/>
          </a:p>
        </p:txBody>
      </p:sp>
      <p:sp>
        <p:nvSpPr>
          <p:cNvPr id="36" name="Rectangle 35"/>
          <p:cNvSpPr/>
          <p:nvPr/>
        </p:nvSpPr>
        <p:spPr>
          <a:xfrm>
            <a:off x="1052736" y="2231109"/>
            <a:ext cx="2016224" cy="216470"/>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lIns="396000" rtlCol="0" anchor="ctr"/>
          <a:lstStyle/>
          <a:p>
            <a:endParaRPr lang="en-US" dirty="0"/>
          </a:p>
        </p:txBody>
      </p:sp>
      <p:sp>
        <p:nvSpPr>
          <p:cNvPr id="37" name="TextBox 36"/>
          <p:cNvSpPr txBox="1"/>
          <p:nvPr/>
        </p:nvSpPr>
        <p:spPr>
          <a:xfrm>
            <a:off x="260648" y="2196951"/>
            <a:ext cx="827727" cy="307777"/>
          </a:xfrm>
          <a:prstGeom prst="rect">
            <a:avLst/>
          </a:prstGeom>
          <a:noFill/>
        </p:spPr>
        <p:txBody>
          <a:bodyPr wrap="none" rtlCol="0">
            <a:spAutoFit/>
          </a:bodyPr>
          <a:lstStyle/>
          <a:p>
            <a:r>
              <a:rPr lang="en-US" sz="1400" dirty="0" err="1"/>
              <a:t>v</a:t>
            </a:r>
            <a:r>
              <a:rPr lang="en-US" sz="1400" dirty="0" err="1" smtClean="0"/>
              <a:t>zdělání</a:t>
            </a:r>
            <a:r>
              <a:rPr lang="en-US" sz="1400" dirty="0" smtClean="0"/>
              <a:t>:</a:t>
            </a:r>
            <a:endParaRPr lang="en-US" sz="1400" dirty="0"/>
          </a:p>
        </p:txBody>
      </p:sp>
      <p:sp>
        <p:nvSpPr>
          <p:cNvPr id="38" name="Rectangle 37"/>
          <p:cNvSpPr/>
          <p:nvPr/>
        </p:nvSpPr>
        <p:spPr>
          <a:xfrm>
            <a:off x="4725144" y="2231109"/>
            <a:ext cx="1781006" cy="231209"/>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lIns="396000" rtlCol="0" anchor="ctr"/>
          <a:lstStyle/>
          <a:p>
            <a:endParaRPr lang="en-US" dirty="0"/>
          </a:p>
        </p:txBody>
      </p:sp>
      <p:sp>
        <p:nvSpPr>
          <p:cNvPr id="39" name="TextBox 38"/>
          <p:cNvSpPr txBox="1"/>
          <p:nvPr/>
        </p:nvSpPr>
        <p:spPr>
          <a:xfrm>
            <a:off x="3212976" y="2196951"/>
            <a:ext cx="1601336" cy="307777"/>
          </a:xfrm>
          <a:prstGeom prst="rect">
            <a:avLst/>
          </a:prstGeom>
          <a:noFill/>
        </p:spPr>
        <p:txBody>
          <a:bodyPr wrap="none" rtlCol="0">
            <a:spAutoFit/>
          </a:bodyPr>
          <a:lstStyle/>
          <a:p>
            <a:r>
              <a:rPr lang="en-US" sz="1400" dirty="0" err="1" smtClean="0"/>
              <a:t>příjem</a:t>
            </a:r>
            <a:r>
              <a:rPr lang="en-US" sz="1400" dirty="0" smtClean="0"/>
              <a:t> </a:t>
            </a:r>
            <a:r>
              <a:rPr lang="en-US" sz="1400" dirty="0" err="1" smtClean="0"/>
              <a:t>domácnosti</a:t>
            </a:r>
            <a:r>
              <a:rPr lang="en-US" sz="1400" dirty="0" smtClean="0"/>
              <a:t>:</a:t>
            </a:r>
            <a:endParaRPr lang="en-US" sz="1400" dirty="0"/>
          </a:p>
        </p:txBody>
      </p:sp>
      <p:sp>
        <p:nvSpPr>
          <p:cNvPr id="41" name="Rectangle 40"/>
          <p:cNvSpPr/>
          <p:nvPr/>
        </p:nvSpPr>
        <p:spPr>
          <a:xfrm>
            <a:off x="1034094" y="2752351"/>
            <a:ext cx="216000" cy="216000"/>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2" name="TextBox 41"/>
          <p:cNvSpPr txBox="1"/>
          <p:nvPr/>
        </p:nvSpPr>
        <p:spPr>
          <a:xfrm>
            <a:off x="1196752" y="2706463"/>
            <a:ext cx="604268" cy="307777"/>
          </a:xfrm>
          <a:prstGeom prst="rect">
            <a:avLst/>
          </a:prstGeom>
          <a:noFill/>
        </p:spPr>
        <p:txBody>
          <a:bodyPr wrap="none" rtlCol="0">
            <a:spAutoFit/>
          </a:bodyPr>
          <a:lstStyle/>
          <a:p>
            <a:r>
              <a:rPr lang="en-US" sz="1400" dirty="0" smtClean="0"/>
              <a:t>Praha</a:t>
            </a:r>
            <a:endParaRPr lang="en-US" sz="1400" dirty="0"/>
          </a:p>
        </p:txBody>
      </p:sp>
      <p:sp>
        <p:nvSpPr>
          <p:cNvPr id="43" name="Rectangle 42"/>
          <p:cNvSpPr/>
          <p:nvPr/>
        </p:nvSpPr>
        <p:spPr>
          <a:xfrm>
            <a:off x="1774181" y="2752351"/>
            <a:ext cx="216000" cy="216000"/>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4" name="TextBox 43"/>
          <p:cNvSpPr txBox="1"/>
          <p:nvPr/>
        </p:nvSpPr>
        <p:spPr>
          <a:xfrm>
            <a:off x="1934221" y="2706463"/>
            <a:ext cx="846707" cy="307777"/>
          </a:xfrm>
          <a:prstGeom prst="rect">
            <a:avLst/>
          </a:prstGeom>
          <a:noFill/>
        </p:spPr>
        <p:txBody>
          <a:bodyPr wrap="none" rtlCol="0">
            <a:spAutoFit/>
          </a:bodyPr>
          <a:lstStyle/>
          <a:p>
            <a:r>
              <a:rPr lang="en-US" sz="1400" dirty="0" smtClean="0"/>
              <a:t>100 tis. </a:t>
            </a:r>
            <a:r>
              <a:rPr lang="en-US" sz="1400" dirty="0"/>
              <a:t>+</a:t>
            </a:r>
          </a:p>
        </p:txBody>
      </p:sp>
      <p:sp>
        <p:nvSpPr>
          <p:cNvPr id="45" name="Rectangle 44"/>
          <p:cNvSpPr/>
          <p:nvPr/>
        </p:nvSpPr>
        <p:spPr>
          <a:xfrm>
            <a:off x="2780928" y="2752351"/>
            <a:ext cx="216000" cy="216000"/>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6" name="TextBox 45"/>
          <p:cNvSpPr txBox="1"/>
          <p:nvPr/>
        </p:nvSpPr>
        <p:spPr>
          <a:xfrm>
            <a:off x="2978949" y="2706463"/>
            <a:ext cx="954107" cy="307777"/>
          </a:xfrm>
          <a:prstGeom prst="rect">
            <a:avLst/>
          </a:prstGeom>
          <a:noFill/>
        </p:spPr>
        <p:txBody>
          <a:bodyPr wrap="none" rtlCol="0">
            <a:spAutoFit/>
          </a:bodyPr>
          <a:lstStyle/>
          <a:p>
            <a:r>
              <a:rPr lang="en-US" sz="1400" dirty="0" smtClean="0"/>
              <a:t>20-100 tis.</a:t>
            </a:r>
            <a:endParaRPr lang="en-US" sz="1400" dirty="0"/>
          </a:p>
        </p:txBody>
      </p:sp>
      <p:sp>
        <p:nvSpPr>
          <p:cNvPr id="47" name="TextBox 46"/>
          <p:cNvSpPr txBox="1"/>
          <p:nvPr/>
        </p:nvSpPr>
        <p:spPr>
          <a:xfrm>
            <a:off x="262405" y="2706463"/>
            <a:ext cx="801758" cy="307777"/>
          </a:xfrm>
          <a:prstGeom prst="rect">
            <a:avLst/>
          </a:prstGeom>
          <a:noFill/>
        </p:spPr>
        <p:txBody>
          <a:bodyPr wrap="none" rtlCol="0">
            <a:spAutoFit/>
          </a:bodyPr>
          <a:lstStyle/>
          <a:p>
            <a:r>
              <a:rPr lang="en-US" sz="1400" smtClean="0"/>
              <a:t>bydliště</a:t>
            </a:r>
            <a:r>
              <a:rPr lang="en-US" sz="1400" dirty="0" smtClean="0"/>
              <a:t>:</a:t>
            </a:r>
            <a:endParaRPr lang="en-US" sz="1400" dirty="0"/>
          </a:p>
        </p:txBody>
      </p:sp>
      <p:sp>
        <p:nvSpPr>
          <p:cNvPr id="48" name="Rectangle 47"/>
          <p:cNvSpPr/>
          <p:nvPr/>
        </p:nvSpPr>
        <p:spPr>
          <a:xfrm>
            <a:off x="3881795" y="2760438"/>
            <a:ext cx="216000" cy="216000"/>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9" name="TextBox 48"/>
          <p:cNvSpPr txBox="1"/>
          <p:nvPr/>
        </p:nvSpPr>
        <p:spPr>
          <a:xfrm>
            <a:off x="4097795" y="2714550"/>
            <a:ext cx="771365" cy="307777"/>
          </a:xfrm>
          <a:prstGeom prst="rect">
            <a:avLst/>
          </a:prstGeom>
          <a:noFill/>
        </p:spPr>
        <p:txBody>
          <a:bodyPr wrap="none" rtlCol="0">
            <a:spAutoFit/>
          </a:bodyPr>
          <a:lstStyle/>
          <a:p>
            <a:r>
              <a:rPr lang="en-US" sz="1400" dirty="0" smtClean="0"/>
              <a:t>5-20 tis.</a:t>
            </a:r>
            <a:endParaRPr lang="en-US" sz="1400" dirty="0"/>
          </a:p>
        </p:txBody>
      </p:sp>
      <p:sp>
        <p:nvSpPr>
          <p:cNvPr id="50" name="Rectangle 49"/>
          <p:cNvSpPr/>
          <p:nvPr/>
        </p:nvSpPr>
        <p:spPr>
          <a:xfrm>
            <a:off x="4797176" y="2760438"/>
            <a:ext cx="216000" cy="216000"/>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1" name="TextBox 50"/>
          <p:cNvSpPr txBox="1"/>
          <p:nvPr/>
        </p:nvSpPr>
        <p:spPr>
          <a:xfrm>
            <a:off x="4979870" y="2714550"/>
            <a:ext cx="679994" cy="307777"/>
          </a:xfrm>
          <a:prstGeom prst="rect">
            <a:avLst/>
          </a:prstGeom>
          <a:noFill/>
        </p:spPr>
        <p:txBody>
          <a:bodyPr wrap="none" rtlCol="0">
            <a:spAutoFit/>
          </a:bodyPr>
          <a:lstStyle/>
          <a:p>
            <a:r>
              <a:rPr lang="en-US" sz="1400" dirty="0" smtClean="0"/>
              <a:t>1-5 tis.</a:t>
            </a:r>
            <a:endParaRPr lang="en-US" sz="1400" dirty="0"/>
          </a:p>
        </p:txBody>
      </p:sp>
      <p:sp>
        <p:nvSpPr>
          <p:cNvPr id="52" name="Rectangle 51"/>
          <p:cNvSpPr/>
          <p:nvPr/>
        </p:nvSpPr>
        <p:spPr>
          <a:xfrm>
            <a:off x="5589240" y="2760438"/>
            <a:ext cx="216000" cy="216000"/>
          </a:xfrm>
          <a:prstGeom prst="rect">
            <a:avLst/>
          </a:prstGeom>
          <a:ln w="190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3" name="TextBox 52"/>
          <p:cNvSpPr txBox="1"/>
          <p:nvPr/>
        </p:nvSpPr>
        <p:spPr>
          <a:xfrm>
            <a:off x="5794745" y="2714550"/>
            <a:ext cx="808235" cy="307777"/>
          </a:xfrm>
          <a:prstGeom prst="rect">
            <a:avLst/>
          </a:prstGeom>
          <a:noFill/>
        </p:spPr>
        <p:txBody>
          <a:bodyPr wrap="none" rtlCol="0">
            <a:spAutoFit/>
          </a:bodyPr>
          <a:lstStyle/>
          <a:p>
            <a:r>
              <a:rPr lang="en-US" sz="1400" dirty="0" smtClean="0"/>
              <a:t>do 1. tis.</a:t>
            </a:r>
            <a:endParaRPr lang="en-US" sz="1400" dirty="0"/>
          </a:p>
        </p:txBody>
      </p:sp>
      <p:sp>
        <p:nvSpPr>
          <p:cNvPr id="54" name="Rectangle 53"/>
          <p:cNvSpPr/>
          <p:nvPr/>
        </p:nvSpPr>
        <p:spPr>
          <a:xfrm>
            <a:off x="354692" y="3979841"/>
            <a:ext cx="1440000" cy="148267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lIns="396000" rtlCol="0" anchor="ctr"/>
          <a:lstStyle/>
          <a:p>
            <a:endParaRPr lang="en-US" dirty="0"/>
          </a:p>
        </p:txBody>
      </p:sp>
      <p:sp>
        <p:nvSpPr>
          <p:cNvPr id="55" name="Rectangle 54"/>
          <p:cNvSpPr/>
          <p:nvPr/>
        </p:nvSpPr>
        <p:spPr>
          <a:xfrm>
            <a:off x="1923740" y="3979841"/>
            <a:ext cx="1440000" cy="148267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lIns="396000" rtlCol="0" anchor="ctr"/>
          <a:lstStyle/>
          <a:p>
            <a:endParaRPr lang="en-US" dirty="0"/>
          </a:p>
        </p:txBody>
      </p:sp>
      <p:sp>
        <p:nvSpPr>
          <p:cNvPr id="56" name="Rectangle 55"/>
          <p:cNvSpPr/>
          <p:nvPr/>
        </p:nvSpPr>
        <p:spPr>
          <a:xfrm>
            <a:off x="3492788" y="3979841"/>
            <a:ext cx="1440000" cy="148267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lIns="396000" rtlCol="0" anchor="ctr"/>
          <a:lstStyle/>
          <a:p>
            <a:endParaRPr lang="en-US" dirty="0"/>
          </a:p>
        </p:txBody>
      </p:sp>
      <p:sp>
        <p:nvSpPr>
          <p:cNvPr id="57" name="Rectangle 56"/>
          <p:cNvSpPr/>
          <p:nvPr/>
        </p:nvSpPr>
        <p:spPr>
          <a:xfrm>
            <a:off x="5061837" y="3979841"/>
            <a:ext cx="1440000" cy="148267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lIns="396000" rtlCol="0" anchor="ctr"/>
          <a:lstStyle/>
          <a:p>
            <a:endParaRPr lang="en-US" dirty="0"/>
          </a:p>
        </p:txBody>
      </p:sp>
      <p:sp>
        <p:nvSpPr>
          <p:cNvPr id="59" name="TextBox 58"/>
          <p:cNvSpPr txBox="1"/>
          <p:nvPr/>
        </p:nvSpPr>
        <p:spPr>
          <a:xfrm>
            <a:off x="417891" y="6465168"/>
            <a:ext cx="6083946" cy="2677656"/>
          </a:xfrm>
          <a:prstGeom prst="rect">
            <a:avLst/>
          </a:prstGeom>
          <a:noFill/>
        </p:spPr>
        <p:txBody>
          <a:bodyPr wrap="square" rtlCol="0">
            <a:spAutoFit/>
          </a:bodyPr>
          <a:lstStyle/>
          <a:p>
            <a:r>
              <a:rPr lang="en-US" sz="1400" dirty="0" err="1" smtClean="0"/>
              <a:t>jméno</a:t>
            </a:r>
            <a:r>
              <a:rPr lang="en-US" sz="1400" dirty="0" smtClean="0"/>
              <a:t>:		</a:t>
            </a:r>
            <a:r>
              <a:rPr lang="en-US" sz="1400" dirty="0" err="1" smtClean="0"/>
              <a:t>věk</a:t>
            </a:r>
            <a:r>
              <a:rPr lang="en-US" sz="1400" dirty="0" smtClean="0"/>
              <a:t>:	</a:t>
            </a:r>
            <a:r>
              <a:rPr lang="en-US" sz="1400" dirty="0" err="1" smtClean="0"/>
              <a:t>vzdělání</a:t>
            </a:r>
            <a:r>
              <a:rPr lang="en-US" sz="1400" dirty="0" smtClean="0"/>
              <a:t>:		</a:t>
            </a:r>
            <a:r>
              <a:rPr lang="en-US" sz="1400" dirty="0" err="1" smtClean="0"/>
              <a:t>bydliště</a:t>
            </a:r>
            <a:r>
              <a:rPr lang="en-US" sz="1400" dirty="0" smtClean="0"/>
              <a:t>:</a:t>
            </a:r>
          </a:p>
          <a:p>
            <a:endParaRPr lang="en-US" sz="1400" dirty="0" smtClean="0"/>
          </a:p>
          <a:p>
            <a:r>
              <a:rPr lang="en-US" sz="1400" dirty="0" err="1" smtClean="0"/>
              <a:t>rodinný</a:t>
            </a:r>
            <a:r>
              <a:rPr lang="en-US" sz="1400" dirty="0" smtClean="0"/>
              <a:t> </a:t>
            </a:r>
            <a:r>
              <a:rPr lang="en-US" sz="1400" dirty="0" err="1" smtClean="0"/>
              <a:t>stav</a:t>
            </a:r>
            <a:r>
              <a:rPr lang="en-US" sz="1400" dirty="0" smtClean="0"/>
              <a:t>:	</a:t>
            </a:r>
            <a:r>
              <a:rPr lang="en-US" sz="1400" dirty="0" err="1" smtClean="0"/>
              <a:t>povolání</a:t>
            </a:r>
            <a:r>
              <a:rPr lang="en-US" sz="1400" dirty="0" smtClean="0"/>
              <a:t>:		</a:t>
            </a:r>
            <a:r>
              <a:rPr lang="en-US" sz="1400" dirty="0"/>
              <a:t> </a:t>
            </a:r>
            <a:r>
              <a:rPr lang="en-US" sz="1400" dirty="0" err="1" smtClean="0"/>
              <a:t>příjem</a:t>
            </a:r>
            <a:r>
              <a:rPr lang="en-US" sz="1400" dirty="0" smtClean="0"/>
              <a:t>:</a:t>
            </a:r>
          </a:p>
          <a:p>
            <a:endParaRPr lang="cs-CZ" sz="1400" dirty="0" smtClean="0"/>
          </a:p>
          <a:p>
            <a:r>
              <a:rPr lang="cs-CZ" sz="1400" dirty="0" smtClean="0"/>
              <a:t>Co </a:t>
            </a:r>
            <a:r>
              <a:rPr lang="cs-CZ" sz="1400" dirty="0"/>
              <a:t>dělá ve volném čase</a:t>
            </a:r>
            <a:r>
              <a:rPr lang="cs-CZ" sz="1400" dirty="0" smtClean="0"/>
              <a:t>?</a:t>
            </a:r>
            <a:endParaRPr lang="cs-CZ" sz="1400" dirty="0"/>
          </a:p>
          <a:p>
            <a:r>
              <a:rPr lang="cs-CZ" sz="1400" dirty="0"/>
              <a:t>Jak vypadá její/jeho běžný den?</a:t>
            </a:r>
          </a:p>
          <a:p>
            <a:r>
              <a:rPr lang="cs-CZ" sz="1400" dirty="0"/>
              <a:t>Kdy a kde přichází do kontaktu s vaší značkou?</a:t>
            </a:r>
          </a:p>
          <a:p>
            <a:r>
              <a:rPr lang="cs-CZ" sz="1400" dirty="0"/>
              <a:t>Jaké problémy mu/jí vaše značka pomáhá řešit? </a:t>
            </a:r>
          </a:p>
          <a:p>
            <a:r>
              <a:rPr lang="cs-CZ" sz="1400" dirty="0"/>
              <a:t>Proč si vaši značku kupuje?</a:t>
            </a:r>
          </a:p>
          <a:p>
            <a:r>
              <a:rPr lang="cs-CZ" sz="1400" dirty="0"/>
              <a:t>Jakými argumenty ho/ji přesvědčujete, </a:t>
            </a:r>
            <a:endParaRPr lang="cs-CZ" sz="1400" dirty="0" smtClean="0"/>
          </a:p>
          <a:p>
            <a:r>
              <a:rPr lang="cs-CZ" sz="1400" dirty="0" smtClean="0"/>
              <a:t>aby </a:t>
            </a:r>
            <a:r>
              <a:rPr lang="cs-CZ" sz="1400" dirty="0"/>
              <a:t>si vybral/a právě vaši značku?</a:t>
            </a:r>
          </a:p>
          <a:p>
            <a:endParaRPr lang="en-US" sz="1400" dirty="0"/>
          </a:p>
        </p:txBody>
      </p:sp>
      <p:sp>
        <p:nvSpPr>
          <p:cNvPr id="60" name="Rectangle 59"/>
          <p:cNvSpPr/>
          <p:nvPr/>
        </p:nvSpPr>
        <p:spPr>
          <a:xfrm>
            <a:off x="5301208" y="7340525"/>
            <a:ext cx="1080120" cy="144306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lIns="72000" rtlCol="0" anchor="ctr"/>
          <a:lstStyle/>
          <a:p>
            <a:pPr algn="ctr"/>
            <a:r>
              <a:rPr lang="en-US" sz="1600" i="1" dirty="0" err="1" smtClean="0"/>
              <a:t>foto</a:t>
            </a:r>
            <a:endParaRPr lang="en-US" i="1" dirty="0"/>
          </a:p>
        </p:txBody>
      </p:sp>
      <p:sp>
        <p:nvSpPr>
          <p:cNvPr id="58" name="Obdélník 57">
            <a:hlinkClick r:id="rId2"/>
          </p:cNvPr>
          <p:cNvSpPr/>
          <p:nvPr/>
        </p:nvSpPr>
        <p:spPr>
          <a:xfrm>
            <a:off x="5206298" y="396699"/>
            <a:ext cx="1296144" cy="3078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t>Přečtěte si článek</a:t>
            </a:r>
            <a:endParaRPr lang="cs-CZ" sz="1200" dirty="0"/>
          </a:p>
        </p:txBody>
      </p:sp>
    </p:spTree>
    <p:extLst>
      <p:ext uri="{BB962C8B-B14F-4D97-AF65-F5344CB8AC3E}">
        <p14:creationId xmlns:p14="http://schemas.microsoft.com/office/powerpoint/2010/main" val="5965166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Definice značky (1/2)</a:t>
            </a:r>
            <a:endParaRPr lang="cs-CZ" dirty="0"/>
          </a:p>
        </p:txBody>
      </p:sp>
      <p:sp>
        <p:nvSpPr>
          <p:cNvPr id="3" name="Obdélník 2"/>
          <p:cNvSpPr/>
          <p:nvPr/>
        </p:nvSpPr>
        <p:spPr>
          <a:xfrm>
            <a:off x="333380" y="1568624"/>
            <a:ext cx="6172200" cy="86409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a:p>
        </p:txBody>
      </p:sp>
      <p:sp>
        <p:nvSpPr>
          <p:cNvPr id="5" name="TextovéPole 4"/>
          <p:cNvSpPr txBox="1"/>
          <p:nvPr/>
        </p:nvSpPr>
        <p:spPr>
          <a:xfrm>
            <a:off x="333380" y="1280592"/>
            <a:ext cx="2222004" cy="338554"/>
          </a:xfrm>
          <a:prstGeom prst="rect">
            <a:avLst/>
          </a:prstGeom>
          <a:noFill/>
        </p:spPr>
        <p:txBody>
          <a:bodyPr wrap="square" rtlCol="0">
            <a:spAutoFit/>
          </a:bodyPr>
          <a:lstStyle/>
          <a:p>
            <a:r>
              <a:rPr lang="cs-CZ" sz="1600" dirty="0" smtClean="0">
                <a:latin typeface="+mj-lt"/>
              </a:rPr>
              <a:t>1. pilíř:</a:t>
            </a:r>
            <a:endParaRPr lang="cs-CZ" sz="1600" dirty="0">
              <a:latin typeface="+mj-lt"/>
            </a:endParaRPr>
          </a:p>
        </p:txBody>
      </p:sp>
      <p:sp>
        <p:nvSpPr>
          <p:cNvPr id="17" name="TextovéPole 16"/>
          <p:cNvSpPr txBox="1"/>
          <p:nvPr/>
        </p:nvSpPr>
        <p:spPr>
          <a:xfrm>
            <a:off x="342900" y="7921816"/>
            <a:ext cx="4022204" cy="338554"/>
          </a:xfrm>
          <a:prstGeom prst="rect">
            <a:avLst/>
          </a:prstGeom>
          <a:noFill/>
        </p:spPr>
        <p:txBody>
          <a:bodyPr wrap="square" rtlCol="0">
            <a:spAutoFit/>
          </a:bodyPr>
          <a:lstStyle/>
          <a:p>
            <a:r>
              <a:rPr lang="cs-CZ" sz="1600" dirty="0" smtClean="0">
                <a:latin typeface="+mj-lt"/>
              </a:rPr>
              <a:t>Co je výsledkem fungování firmy?</a:t>
            </a:r>
            <a:endParaRPr lang="cs-CZ" sz="1600" dirty="0">
              <a:latin typeface="+mj-lt"/>
            </a:endParaRPr>
          </a:p>
        </p:txBody>
      </p:sp>
      <p:sp>
        <p:nvSpPr>
          <p:cNvPr id="18" name="Obdélník 17"/>
          <p:cNvSpPr/>
          <p:nvPr/>
        </p:nvSpPr>
        <p:spPr>
          <a:xfrm>
            <a:off x="333380" y="2571864"/>
            <a:ext cx="6172200" cy="868968"/>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000" b="1" dirty="0" smtClean="0">
                <a:solidFill>
                  <a:schemeClr val="tx1"/>
                </a:solidFill>
              </a:rPr>
              <a:t>Všechno je Fresh</a:t>
            </a:r>
          </a:p>
          <a:p>
            <a:r>
              <a:rPr lang="cs-CZ" sz="1000" dirty="0" smtClean="0">
                <a:solidFill>
                  <a:schemeClr val="tx1"/>
                </a:solidFill>
              </a:rPr>
              <a:t>Všechno</a:t>
            </a:r>
            <a:r>
              <a:rPr lang="cs-CZ" sz="1000" dirty="0">
                <a:solidFill>
                  <a:schemeClr val="tx1"/>
                </a:solidFill>
              </a:rPr>
              <a:t>, co FreshKruháč dělá, je fresh. Čerstvost, energie, pozitivní přístup a inspirace musí být cítit z každého pohybu. FreshKruháč znamená mít dobrou náladu, a pokud dobrá nálada není, tak věřit, že přijde (například když se trochu zapotím na tréninku). Být fresh znamená užívat si aktivní život, mít chuť pustit se do tréninku, i když svaly ještě bolí, vstát na trénink, když je ještě tma. Být fresh znamená dělat věci s chutí a naplno.</a:t>
            </a:r>
            <a:endParaRPr lang="cs-CZ" sz="1000" i="1" dirty="0">
              <a:solidFill>
                <a:schemeClr val="tx1"/>
              </a:solidFill>
            </a:endParaRPr>
          </a:p>
        </p:txBody>
      </p:sp>
      <p:sp>
        <p:nvSpPr>
          <p:cNvPr id="24" name="Obdélník 23"/>
          <p:cNvSpPr/>
          <p:nvPr/>
        </p:nvSpPr>
        <p:spPr>
          <a:xfrm>
            <a:off x="333380" y="4000409"/>
            <a:ext cx="6172200" cy="86409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a:p>
        </p:txBody>
      </p:sp>
      <p:sp>
        <p:nvSpPr>
          <p:cNvPr id="25" name="TextovéPole 24"/>
          <p:cNvSpPr txBox="1"/>
          <p:nvPr/>
        </p:nvSpPr>
        <p:spPr>
          <a:xfrm>
            <a:off x="333380" y="3712377"/>
            <a:ext cx="2222004" cy="338554"/>
          </a:xfrm>
          <a:prstGeom prst="rect">
            <a:avLst/>
          </a:prstGeom>
          <a:noFill/>
        </p:spPr>
        <p:txBody>
          <a:bodyPr wrap="square" rtlCol="0">
            <a:spAutoFit/>
          </a:bodyPr>
          <a:lstStyle/>
          <a:p>
            <a:r>
              <a:rPr lang="cs-CZ" sz="1600" dirty="0">
                <a:latin typeface="+mj-lt"/>
              </a:rPr>
              <a:t>2</a:t>
            </a:r>
            <a:r>
              <a:rPr lang="cs-CZ" sz="1600" dirty="0" smtClean="0">
                <a:latin typeface="+mj-lt"/>
              </a:rPr>
              <a:t>. pilíř:</a:t>
            </a:r>
            <a:endParaRPr lang="cs-CZ" sz="1600" dirty="0">
              <a:latin typeface="+mj-lt"/>
            </a:endParaRPr>
          </a:p>
        </p:txBody>
      </p:sp>
      <p:sp>
        <p:nvSpPr>
          <p:cNvPr id="26" name="Obdélník 25"/>
          <p:cNvSpPr/>
          <p:nvPr/>
        </p:nvSpPr>
        <p:spPr>
          <a:xfrm>
            <a:off x="333380" y="4965491"/>
            <a:ext cx="6172200" cy="995621"/>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000" b="1" dirty="0">
                <a:solidFill>
                  <a:schemeClr val="tx1"/>
                </a:solidFill>
              </a:rPr>
              <a:t>Nebereme se vážně víc, než je nutné</a:t>
            </a:r>
          </a:p>
          <a:p>
            <a:r>
              <a:rPr lang="cs-CZ" sz="1000" dirty="0">
                <a:solidFill>
                  <a:schemeClr val="tx1"/>
                </a:solidFill>
              </a:rPr>
              <a:t>Lidé na FreshKruháč chodí kvůli pohybu. Ne se fotit. FreshKruháč není ani fitness výstava posledních modelů bot od </a:t>
            </a:r>
            <a:r>
              <a:rPr lang="cs-CZ" sz="1000" dirty="0" err="1">
                <a:solidFill>
                  <a:schemeClr val="tx1"/>
                </a:solidFill>
              </a:rPr>
              <a:t>Nike</a:t>
            </a:r>
            <a:r>
              <a:rPr lang="cs-CZ" sz="1000" dirty="0">
                <a:solidFill>
                  <a:schemeClr val="tx1"/>
                </a:solidFill>
              </a:rPr>
              <a:t>, ani </a:t>
            </a:r>
            <a:r>
              <a:rPr lang="cs-CZ" sz="1000" dirty="0" err="1">
                <a:solidFill>
                  <a:schemeClr val="tx1"/>
                </a:solidFill>
              </a:rPr>
              <a:t>crossfitové</a:t>
            </a:r>
            <a:r>
              <a:rPr lang="cs-CZ" sz="1000" dirty="0">
                <a:solidFill>
                  <a:schemeClr val="tx1"/>
                </a:solidFill>
              </a:rPr>
              <a:t> šílenství se slaninou, vajíčky a videi, jejichž jediným důvodem je fyzicky se zničit. FreshKruháč bere cvičení seriózně, ale ne víc, než je třeba. Všechny pohyby je třeba dělat správně a efektivně, ale stejně důležité je cítit se na tréninku dobře a užít si zábavu. Trenéři se nebojí udělat si ze sebe legraci, ale nebojí si rýpnout do cvičících. Lidé, kteří chodí na FreshKruháč, se ale neurazí.</a:t>
            </a:r>
            <a:endParaRPr lang="cs-CZ" sz="1000" i="1" dirty="0">
              <a:solidFill>
                <a:schemeClr val="tx1"/>
              </a:solidFill>
            </a:endParaRPr>
          </a:p>
        </p:txBody>
      </p:sp>
      <p:sp>
        <p:nvSpPr>
          <p:cNvPr id="27" name="Obdélník 26"/>
          <p:cNvSpPr/>
          <p:nvPr/>
        </p:nvSpPr>
        <p:spPr>
          <a:xfrm>
            <a:off x="333380" y="6553664"/>
            <a:ext cx="6172200" cy="86409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a:p>
        </p:txBody>
      </p:sp>
      <p:sp>
        <p:nvSpPr>
          <p:cNvPr id="28" name="TextovéPole 27"/>
          <p:cNvSpPr txBox="1"/>
          <p:nvPr/>
        </p:nvSpPr>
        <p:spPr>
          <a:xfrm>
            <a:off x="333380" y="6265632"/>
            <a:ext cx="2222004" cy="338554"/>
          </a:xfrm>
          <a:prstGeom prst="rect">
            <a:avLst/>
          </a:prstGeom>
          <a:noFill/>
        </p:spPr>
        <p:txBody>
          <a:bodyPr wrap="square" rtlCol="0">
            <a:spAutoFit/>
          </a:bodyPr>
          <a:lstStyle/>
          <a:p>
            <a:r>
              <a:rPr lang="cs-CZ" sz="1600" dirty="0" smtClean="0">
                <a:latin typeface="+mj-lt"/>
              </a:rPr>
              <a:t>3. pilíř:</a:t>
            </a:r>
            <a:endParaRPr lang="cs-CZ" sz="1600" dirty="0">
              <a:latin typeface="+mj-lt"/>
            </a:endParaRPr>
          </a:p>
        </p:txBody>
      </p:sp>
      <p:sp>
        <p:nvSpPr>
          <p:cNvPr id="29" name="Obdélník 28"/>
          <p:cNvSpPr/>
          <p:nvPr/>
        </p:nvSpPr>
        <p:spPr>
          <a:xfrm>
            <a:off x="333380" y="7556903"/>
            <a:ext cx="6172200" cy="996497"/>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000" b="1" dirty="0" smtClean="0">
                <a:solidFill>
                  <a:schemeClr val="tx1"/>
                </a:solidFill>
              </a:rPr>
              <a:t>Cvičení není všechno</a:t>
            </a:r>
          </a:p>
          <a:p>
            <a:r>
              <a:rPr lang="cs-CZ" sz="1000" dirty="0">
                <a:solidFill>
                  <a:schemeClr val="tx1"/>
                </a:solidFill>
              </a:rPr>
              <a:t>FreshKruháč je kromě cvičení také o zdravém stravování, regeneraci a psychické pohodě. Lidé, kteří chodí, na tréninky mají i jiné zájmy, nejsou to jen sportovní nadšenci. A to není špatně. I když mají tréninkový cíl, nebojí si dát koláč, pivo nebo zajít na </a:t>
            </a:r>
            <a:r>
              <a:rPr lang="cs-CZ" sz="1000" dirty="0" err="1">
                <a:solidFill>
                  <a:schemeClr val="tx1"/>
                </a:solidFill>
              </a:rPr>
              <a:t>párty</a:t>
            </a:r>
            <a:r>
              <a:rPr lang="cs-CZ" sz="1000" dirty="0">
                <a:solidFill>
                  <a:schemeClr val="tx1"/>
                </a:solidFill>
              </a:rPr>
              <a:t>. FreshKruháč tvoří realisti, pro které existuje svět mimo cvičení. Takže se nepohoršují, když někdo přijde na trénink po </a:t>
            </a:r>
            <a:r>
              <a:rPr lang="cs-CZ" sz="1000" dirty="0" err="1">
                <a:solidFill>
                  <a:schemeClr val="tx1"/>
                </a:solidFill>
              </a:rPr>
              <a:t>kalbě</a:t>
            </a:r>
            <a:r>
              <a:rPr lang="cs-CZ" sz="1000" dirty="0">
                <a:solidFill>
                  <a:schemeClr val="tx1"/>
                </a:solidFill>
              </a:rPr>
              <a:t>, ale spíše poradí, jak se zpátky dostat do formy a být zas fresh, protože to je to hlavní.</a:t>
            </a:r>
            <a:endParaRPr lang="cs-CZ" sz="1000" i="1" dirty="0">
              <a:solidFill>
                <a:schemeClr val="tx1"/>
              </a:solidFill>
            </a:endParaRPr>
          </a:p>
        </p:txBody>
      </p:sp>
      <p:sp>
        <p:nvSpPr>
          <p:cNvPr id="13" name="Obdélník 12">
            <a:hlinkClick r:id="rId2"/>
          </p:cNvPr>
          <p:cNvSpPr/>
          <p:nvPr/>
        </p:nvSpPr>
        <p:spPr>
          <a:xfrm>
            <a:off x="5206298" y="396699"/>
            <a:ext cx="1296144" cy="3078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t>Přečtěte si článek</a:t>
            </a:r>
            <a:endParaRPr lang="cs-CZ" sz="1200" dirty="0"/>
          </a:p>
        </p:txBody>
      </p:sp>
    </p:spTree>
    <p:extLst>
      <p:ext uri="{BB962C8B-B14F-4D97-AF65-F5344CB8AC3E}">
        <p14:creationId xmlns:p14="http://schemas.microsoft.com/office/powerpoint/2010/main" val="15178808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bdélník 26"/>
          <p:cNvSpPr/>
          <p:nvPr/>
        </p:nvSpPr>
        <p:spPr>
          <a:xfrm>
            <a:off x="368992" y="4320395"/>
            <a:ext cx="6202602" cy="20882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dirty="0">
              <a:solidFill>
                <a:schemeClr val="tx1"/>
              </a:solidFill>
            </a:endParaRPr>
          </a:p>
        </p:txBody>
      </p:sp>
      <p:sp>
        <p:nvSpPr>
          <p:cNvPr id="29" name="Obdélník 28"/>
          <p:cNvSpPr/>
          <p:nvPr/>
        </p:nvSpPr>
        <p:spPr>
          <a:xfrm>
            <a:off x="368992" y="6537176"/>
            <a:ext cx="6202602" cy="2088232"/>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000" b="1" dirty="0" smtClean="0">
                <a:solidFill>
                  <a:schemeClr val="tx1"/>
                </a:solidFill>
              </a:rPr>
              <a:t>Příklad FreshKruháč:</a:t>
            </a:r>
          </a:p>
          <a:p>
            <a:pPr marL="171450" indent="-171450">
              <a:buFont typeface="Arial" panose="020B0604020202020204" pitchFamily="34" charset="0"/>
              <a:buChar char="•"/>
            </a:pPr>
            <a:r>
              <a:rPr lang="cs-CZ" sz="1000" dirty="0" smtClean="0">
                <a:solidFill>
                  <a:schemeClr val="tx1"/>
                </a:solidFill>
              </a:rPr>
              <a:t>Muž</a:t>
            </a:r>
            <a:r>
              <a:rPr lang="cs-CZ" sz="1000" dirty="0">
                <a:solidFill>
                  <a:schemeClr val="tx1"/>
                </a:solidFill>
              </a:rPr>
              <a:t>, 25 </a:t>
            </a:r>
            <a:r>
              <a:rPr lang="cs-CZ" sz="1000" dirty="0" smtClean="0">
                <a:solidFill>
                  <a:schemeClr val="tx1"/>
                </a:solidFill>
              </a:rPr>
              <a:t>let</a:t>
            </a:r>
            <a:endParaRPr lang="cs-CZ" sz="1000" dirty="0">
              <a:solidFill>
                <a:schemeClr val="tx1"/>
              </a:solidFill>
            </a:endParaRPr>
          </a:p>
          <a:p>
            <a:pPr marL="171450" indent="-171450">
              <a:buFont typeface="Arial" panose="020B0604020202020204" pitchFamily="34" charset="0"/>
              <a:buChar char="•"/>
            </a:pPr>
            <a:r>
              <a:rPr lang="cs-CZ" sz="1000" dirty="0" smtClean="0">
                <a:solidFill>
                  <a:schemeClr val="tx1"/>
                </a:solidFill>
              </a:rPr>
              <a:t>Ocení </a:t>
            </a:r>
            <a:r>
              <a:rPr lang="cs-CZ" sz="1000" dirty="0">
                <a:solidFill>
                  <a:schemeClr val="tx1"/>
                </a:solidFill>
              </a:rPr>
              <a:t>dobrý humor a sportovní výkony</a:t>
            </a:r>
          </a:p>
          <a:p>
            <a:pPr marL="171450" indent="-171450">
              <a:buFont typeface="Arial" panose="020B0604020202020204" pitchFamily="34" charset="0"/>
              <a:buChar char="•"/>
            </a:pPr>
            <a:r>
              <a:rPr lang="cs-CZ" sz="1000" dirty="0" smtClean="0">
                <a:solidFill>
                  <a:schemeClr val="tx1"/>
                </a:solidFill>
              </a:rPr>
              <a:t>Pracovitý</a:t>
            </a:r>
            <a:r>
              <a:rPr lang="cs-CZ" sz="1000" dirty="0">
                <a:solidFill>
                  <a:schemeClr val="tx1"/>
                </a:solidFill>
              </a:rPr>
              <a:t>, ale zároveň pracuje na sobě</a:t>
            </a:r>
          </a:p>
          <a:p>
            <a:pPr marL="171450" indent="-171450">
              <a:buFont typeface="Arial" panose="020B0604020202020204" pitchFamily="34" charset="0"/>
              <a:buChar char="•"/>
            </a:pPr>
            <a:r>
              <a:rPr lang="cs-CZ" sz="1000" dirty="0" smtClean="0">
                <a:solidFill>
                  <a:schemeClr val="tx1"/>
                </a:solidFill>
              </a:rPr>
              <a:t>Motivuje</a:t>
            </a:r>
            <a:r>
              <a:rPr lang="cs-CZ" sz="1000" dirty="0">
                <a:solidFill>
                  <a:schemeClr val="tx1"/>
                </a:solidFill>
              </a:rPr>
              <a:t>, ale spíš jako parťák, upřímně hecuje</a:t>
            </a:r>
          </a:p>
          <a:p>
            <a:pPr marL="628650" lvl="1" indent="-171450">
              <a:buFont typeface="Arial" panose="020B0604020202020204" pitchFamily="34" charset="0"/>
              <a:buChar char="•"/>
            </a:pPr>
            <a:r>
              <a:rPr lang="cs-CZ" sz="1000" dirty="0" smtClean="0">
                <a:solidFill>
                  <a:schemeClr val="tx1"/>
                </a:solidFill>
              </a:rPr>
              <a:t>Je </a:t>
            </a:r>
            <a:r>
              <a:rPr lang="cs-CZ" sz="1000" dirty="0">
                <a:solidFill>
                  <a:schemeClr val="tx1"/>
                </a:solidFill>
              </a:rPr>
              <a:t>přirozená autorita, ale nebojí si ze sebe udělat legraci</a:t>
            </a:r>
          </a:p>
          <a:p>
            <a:pPr marL="628650" lvl="1" indent="-171450">
              <a:buFont typeface="Arial" panose="020B0604020202020204" pitchFamily="34" charset="0"/>
              <a:buChar char="•"/>
            </a:pPr>
            <a:r>
              <a:rPr lang="cs-CZ" sz="1000" dirty="0" smtClean="0">
                <a:solidFill>
                  <a:schemeClr val="tx1"/>
                </a:solidFill>
              </a:rPr>
              <a:t>Zůstává </a:t>
            </a:r>
            <a:r>
              <a:rPr lang="cs-CZ" sz="1000" dirty="0">
                <a:solidFill>
                  <a:schemeClr val="tx1"/>
                </a:solidFill>
              </a:rPr>
              <a:t>profesionální (ví, kdy je autoritou, a kdy může zvolnit)</a:t>
            </a:r>
          </a:p>
          <a:p>
            <a:pPr marL="628650" lvl="1" indent="-171450">
              <a:buFont typeface="Arial" panose="020B0604020202020204" pitchFamily="34" charset="0"/>
              <a:buChar char="•"/>
            </a:pPr>
            <a:r>
              <a:rPr lang="cs-CZ" sz="1000" dirty="0" smtClean="0">
                <a:solidFill>
                  <a:schemeClr val="tx1"/>
                </a:solidFill>
              </a:rPr>
              <a:t>Nemusí </a:t>
            </a:r>
            <a:r>
              <a:rPr lang="cs-CZ" sz="1000" dirty="0">
                <a:solidFill>
                  <a:schemeClr val="tx1"/>
                </a:solidFill>
              </a:rPr>
              <a:t>být středem pozornosti</a:t>
            </a:r>
          </a:p>
          <a:p>
            <a:pPr marL="171450" indent="-171450">
              <a:buFont typeface="Arial" panose="020B0604020202020204" pitchFamily="34" charset="0"/>
              <a:buChar char="•"/>
            </a:pPr>
            <a:r>
              <a:rPr lang="cs-CZ" sz="1000" dirty="0" smtClean="0">
                <a:solidFill>
                  <a:schemeClr val="tx1"/>
                </a:solidFill>
              </a:rPr>
              <a:t>Není </a:t>
            </a:r>
            <a:r>
              <a:rPr lang="cs-CZ" sz="1000" dirty="0">
                <a:solidFill>
                  <a:schemeClr val="tx1"/>
                </a:solidFill>
              </a:rPr>
              <a:t>pozér, jen trochu - do doby, než to přestane být legrační</a:t>
            </a:r>
          </a:p>
          <a:p>
            <a:pPr marL="171450" indent="-171450">
              <a:buFont typeface="Arial" panose="020B0604020202020204" pitchFamily="34" charset="0"/>
              <a:buChar char="•"/>
            </a:pPr>
            <a:r>
              <a:rPr lang="cs-CZ" sz="1000" dirty="0" smtClean="0">
                <a:solidFill>
                  <a:schemeClr val="tx1"/>
                </a:solidFill>
              </a:rPr>
              <a:t>Nejčastěji </a:t>
            </a:r>
            <a:r>
              <a:rPr lang="cs-CZ" sz="1000" dirty="0">
                <a:solidFill>
                  <a:schemeClr val="tx1"/>
                </a:solidFill>
              </a:rPr>
              <a:t>nosí tílko a kraťasy, kšiltovku směrem dozadu</a:t>
            </a:r>
          </a:p>
          <a:p>
            <a:pPr marL="171450" indent="-171450">
              <a:buFont typeface="Arial" panose="020B0604020202020204" pitchFamily="34" charset="0"/>
              <a:buChar char="•"/>
            </a:pPr>
            <a:r>
              <a:rPr lang="cs-CZ" sz="1000" dirty="0" smtClean="0">
                <a:solidFill>
                  <a:schemeClr val="tx1"/>
                </a:solidFill>
              </a:rPr>
              <a:t>Baví </a:t>
            </a:r>
            <a:r>
              <a:rPr lang="cs-CZ" sz="1000" dirty="0">
                <a:solidFill>
                  <a:schemeClr val="tx1"/>
                </a:solidFill>
              </a:rPr>
              <a:t>se normálně jako většina - chodí do kina, občas do barů, na oběd někdy zajde do Potrefené husy</a:t>
            </a:r>
          </a:p>
          <a:p>
            <a:pPr marL="171450" indent="-171450">
              <a:buFont typeface="Arial" panose="020B0604020202020204" pitchFamily="34" charset="0"/>
              <a:buChar char="•"/>
            </a:pPr>
            <a:r>
              <a:rPr lang="cs-CZ" sz="1000" dirty="0" smtClean="0">
                <a:solidFill>
                  <a:schemeClr val="tx1"/>
                </a:solidFill>
              </a:rPr>
              <a:t>Poslouchá </a:t>
            </a:r>
            <a:r>
              <a:rPr lang="cs-CZ" sz="1000" dirty="0">
                <a:solidFill>
                  <a:schemeClr val="tx1"/>
                </a:solidFill>
              </a:rPr>
              <a:t>elektronickou hudbu, ale nepohrdne ani popíkem</a:t>
            </a:r>
          </a:p>
          <a:p>
            <a:pPr marL="171450" indent="-171450">
              <a:buFont typeface="Arial" panose="020B0604020202020204" pitchFamily="34" charset="0"/>
              <a:buChar char="•"/>
            </a:pPr>
            <a:r>
              <a:rPr lang="cs-CZ" sz="1000" dirty="0" smtClean="0">
                <a:solidFill>
                  <a:schemeClr val="tx1"/>
                </a:solidFill>
              </a:rPr>
              <a:t>Pití </a:t>
            </a:r>
            <a:r>
              <a:rPr lang="cs-CZ" sz="1000" dirty="0">
                <a:solidFill>
                  <a:schemeClr val="tx1"/>
                </a:solidFill>
              </a:rPr>
              <a:t>alkoholu rozhodně nepodporuje, ale neodsuzuje. Dokáže poradit, jak s </a:t>
            </a:r>
            <a:r>
              <a:rPr lang="cs-CZ" sz="1000" dirty="0" smtClean="0">
                <a:solidFill>
                  <a:schemeClr val="tx1"/>
                </a:solidFill>
              </a:rPr>
              <a:t>kocovinou</a:t>
            </a:r>
            <a:endParaRPr lang="cs-CZ" sz="1000" dirty="0">
              <a:solidFill>
                <a:schemeClr val="tx1"/>
              </a:solidFill>
            </a:endParaRPr>
          </a:p>
        </p:txBody>
      </p:sp>
      <p:sp>
        <p:nvSpPr>
          <p:cNvPr id="2" name="Nadpis 1"/>
          <p:cNvSpPr>
            <a:spLocks noGrp="1"/>
          </p:cNvSpPr>
          <p:nvPr>
            <p:ph type="title"/>
          </p:nvPr>
        </p:nvSpPr>
        <p:spPr/>
        <p:txBody>
          <a:bodyPr/>
          <a:lstStyle/>
          <a:p>
            <a:r>
              <a:rPr lang="cs-CZ" dirty="0" smtClean="0"/>
              <a:t>Definice značky (2/2)</a:t>
            </a:r>
            <a:endParaRPr lang="cs-CZ" dirty="0"/>
          </a:p>
        </p:txBody>
      </p:sp>
      <p:sp>
        <p:nvSpPr>
          <p:cNvPr id="3" name="Obdélník 2"/>
          <p:cNvSpPr/>
          <p:nvPr/>
        </p:nvSpPr>
        <p:spPr>
          <a:xfrm>
            <a:off x="368992" y="1557881"/>
            <a:ext cx="2988000" cy="2016224"/>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dirty="0">
              <a:solidFill>
                <a:schemeClr val="tx1"/>
              </a:solidFill>
            </a:endParaRPr>
          </a:p>
        </p:txBody>
      </p:sp>
      <p:sp>
        <p:nvSpPr>
          <p:cNvPr id="5" name="TextovéPole 4"/>
          <p:cNvSpPr txBox="1"/>
          <p:nvPr/>
        </p:nvSpPr>
        <p:spPr>
          <a:xfrm>
            <a:off x="271950" y="1208584"/>
            <a:ext cx="2222004" cy="338554"/>
          </a:xfrm>
          <a:prstGeom prst="rect">
            <a:avLst/>
          </a:prstGeom>
          <a:noFill/>
        </p:spPr>
        <p:txBody>
          <a:bodyPr wrap="square" rtlCol="0">
            <a:spAutoFit/>
          </a:bodyPr>
          <a:lstStyle/>
          <a:p>
            <a:r>
              <a:rPr lang="cs-CZ" sz="1600" dirty="0" smtClean="0">
                <a:latin typeface="+mj-lt"/>
              </a:rPr>
              <a:t>Ideální asociace</a:t>
            </a:r>
            <a:endParaRPr lang="cs-CZ" sz="1600" dirty="0">
              <a:latin typeface="+mj-lt"/>
            </a:endParaRPr>
          </a:p>
        </p:txBody>
      </p:sp>
      <p:sp>
        <p:nvSpPr>
          <p:cNvPr id="28" name="TextovéPole 27"/>
          <p:cNvSpPr txBox="1"/>
          <p:nvPr/>
        </p:nvSpPr>
        <p:spPr>
          <a:xfrm>
            <a:off x="271950" y="3944888"/>
            <a:ext cx="2222004" cy="338554"/>
          </a:xfrm>
          <a:prstGeom prst="rect">
            <a:avLst/>
          </a:prstGeom>
          <a:noFill/>
        </p:spPr>
        <p:txBody>
          <a:bodyPr wrap="square" rtlCol="0">
            <a:spAutoFit/>
          </a:bodyPr>
          <a:lstStyle/>
          <a:p>
            <a:r>
              <a:rPr lang="cs-CZ" sz="1600" dirty="0" smtClean="0">
                <a:latin typeface="+mj-lt"/>
              </a:rPr>
              <a:t>Značka jako osobnost</a:t>
            </a:r>
            <a:endParaRPr lang="cs-CZ" sz="1600" dirty="0">
              <a:latin typeface="+mj-lt"/>
            </a:endParaRPr>
          </a:p>
        </p:txBody>
      </p:sp>
      <p:sp>
        <p:nvSpPr>
          <p:cNvPr id="13" name="Obdélník 12"/>
          <p:cNvSpPr/>
          <p:nvPr/>
        </p:nvSpPr>
        <p:spPr>
          <a:xfrm>
            <a:off x="3583594" y="1557881"/>
            <a:ext cx="2988000" cy="2016224"/>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200" b="1" dirty="0" smtClean="0">
                <a:solidFill>
                  <a:schemeClr val="tx1"/>
                </a:solidFill>
              </a:rPr>
              <a:t>Příklad FreshKruháč:</a:t>
            </a:r>
          </a:p>
          <a:p>
            <a:r>
              <a:rPr lang="cs-CZ" sz="1200" dirty="0" smtClean="0">
                <a:solidFill>
                  <a:schemeClr val="tx1"/>
                </a:solidFill>
              </a:rPr>
              <a:t>Všechno fresh, zelená tělocvična, kruhové tréninky, skvělá parta, </a:t>
            </a:r>
            <a:r>
              <a:rPr lang="cs-CZ" sz="1200" dirty="0" err="1" smtClean="0">
                <a:solidFill>
                  <a:schemeClr val="tx1"/>
                </a:solidFill>
              </a:rPr>
              <a:t>FreshBar</a:t>
            </a:r>
            <a:r>
              <a:rPr lang="cs-CZ" sz="1200" dirty="0" smtClean="0">
                <a:solidFill>
                  <a:schemeClr val="tx1"/>
                </a:solidFill>
              </a:rPr>
              <a:t>, </a:t>
            </a:r>
            <a:r>
              <a:rPr lang="cs-CZ" sz="1200" dirty="0" err="1" smtClean="0">
                <a:solidFill>
                  <a:schemeClr val="tx1"/>
                </a:solidFill>
              </a:rPr>
              <a:t>FreshKemp</a:t>
            </a:r>
            <a:r>
              <a:rPr lang="cs-CZ" sz="1200" dirty="0" smtClean="0">
                <a:solidFill>
                  <a:schemeClr val="tx1"/>
                </a:solidFill>
              </a:rPr>
              <a:t>, příjemné vyčerpání, zkušení a vtipní trenéři, přátelská atmosféra, …</a:t>
            </a:r>
            <a:endParaRPr lang="cs-CZ" sz="1200" dirty="0">
              <a:solidFill>
                <a:schemeClr val="tx1"/>
              </a:solidFill>
            </a:endParaRPr>
          </a:p>
        </p:txBody>
      </p:sp>
    </p:spTree>
    <p:extLst>
      <p:ext uri="{BB962C8B-B14F-4D97-AF65-F5344CB8AC3E}">
        <p14:creationId xmlns:p14="http://schemas.microsoft.com/office/powerpoint/2010/main" val="20212810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Název značky</a:t>
            </a:r>
            <a:endParaRPr lang="cs-CZ" dirty="0"/>
          </a:p>
        </p:txBody>
      </p:sp>
      <p:graphicFrame>
        <p:nvGraphicFramePr>
          <p:cNvPr id="3" name="Tabulka 2"/>
          <p:cNvGraphicFramePr>
            <a:graphicFrameLocks noGrp="1"/>
          </p:cNvGraphicFramePr>
          <p:nvPr>
            <p:extLst>
              <p:ext uri="{D42A27DB-BD31-4B8C-83A1-F6EECF244321}">
                <p14:modId xmlns:p14="http://schemas.microsoft.com/office/powerpoint/2010/main" val="3829414019"/>
              </p:ext>
            </p:extLst>
          </p:nvPr>
        </p:nvGraphicFramePr>
        <p:xfrm>
          <a:off x="347659" y="2865009"/>
          <a:ext cx="6197978" cy="3528151"/>
        </p:xfrm>
        <a:graphic>
          <a:graphicData uri="http://schemas.openxmlformats.org/drawingml/2006/table">
            <a:tbl>
              <a:tblPr firstRow="1" lastCol="1" bandRow="1">
                <a:tableStyleId>{5C22544A-7EE6-4342-B048-85BDC9FD1C3A}</a:tableStyleId>
              </a:tblPr>
              <a:tblGrid>
                <a:gridCol w="1280360">
                  <a:extLst>
                    <a:ext uri="{9D8B030D-6E8A-4147-A177-3AD203B41FA5}">
                      <a16:colId xmlns:a16="http://schemas.microsoft.com/office/drawing/2014/main" val="20000"/>
                    </a:ext>
                  </a:extLst>
                </a:gridCol>
                <a:gridCol w="604615">
                  <a:extLst>
                    <a:ext uri="{9D8B030D-6E8A-4147-A177-3AD203B41FA5}">
                      <a16:colId xmlns:a16="http://schemas.microsoft.com/office/drawing/2014/main" val="20001"/>
                    </a:ext>
                  </a:extLst>
                </a:gridCol>
                <a:gridCol w="604615">
                  <a:extLst>
                    <a:ext uri="{9D8B030D-6E8A-4147-A177-3AD203B41FA5}">
                      <a16:colId xmlns:a16="http://schemas.microsoft.com/office/drawing/2014/main" val="20002"/>
                    </a:ext>
                  </a:extLst>
                </a:gridCol>
                <a:gridCol w="604615">
                  <a:extLst>
                    <a:ext uri="{9D8B030D-6E8A-4147-A177-3AD203B41FA5}">
                      <a16:colId xmlns:a16="http://schemas.microsoft.com/office/drawing/2014/main" val="20003"/>
                    </a:ext>
                  </a:extLst>
                </a:gridCol>
                <a:gridCol w="604615">
                  <a:extLst>
                    <a:ext uri="{9D8B030D-6E8A-4147-A177-3AD203B41FA5}">
                      <a16:colId xmlns:a16="http://schemas.microsoft.com/office/drawing/2014/main" val="20004"/>
                    </a:ext>
                  </a:extLst>
                </a:gridCol>
                <a:gridCol w="604615">
                  <a:extLst>
                    <a:ext uri="{9D8B030D-6E8A-4147-A177-3AD203B41FA5}">
                      <a16:colId xmlns:a16="http://schemas.microsoft.com/office/drawing/2014/main" val="20005"/>
                    </a:ext>
                  </a:extLst>
                </a:gridCol>
                <a:gridCol w="604615">
                  <a:extLst>
                    <a:ext uri="{9D8B030D-6E8A-4147-A177-3AD203B41FA5}">
                      <a16:colId xmlns:a16="http://schemas.microsoft.com/office/drawing/2014/main" val="20006"/>
                    </a:ext>
                  </a:extLst>
                </a:gridCol>
                <a:gridCol w="604615">
                  <a:extLst>
                    <a:ext uri="{9D8B030D-6E8A-4147-A177-3AD203B41FA5}">
                      <a16:colId xmlns:a16="http://schemas.microsoft.com/office/drawing/2014/main" val="20007"/>
                    </a:ext>
                  </a:extLst>
                </a:gridCol>
                <a:gridCol w="685313">
                  <a:extLst>
                    <a:ext uri="{9D8B030D-6E8A-4147-A177-3AD203B41FA5}">
                      <a16:colId xmlns:a16="http://schemas.microsoft.com/office/drawing/2014/main" val="20008"/>
                    </a:ext>
                  </a:extLst>
                </a:gridCol>
              </a:tblGrid>
              <a:tr h="1368151">
                <a:tc>
                  <a:txBody>
                    <a:bodyPr/>
                    <a:lstStyle/>
                    <a:p>
                      <a:pPr marL="0" algn="ctr" defTabSz="685800" rtl="0" eaLnBrk="1" latinLnBrk="0" hangingPunct="1"/>
                      <a:r>
                        <a:rPr lang="cs-CZ" sz="1200" kern="1200" dirty="0" smtClean="0">
                          <a:solidFill>
                            <a:schemeClr val="tx1"/>
                          </a:solidFill>
                          <a:latin typeface="+mj-lt"/>
                          <a:ea typeface="+mn-ea"/>
                          <a:cs typeface="+mn-cs"/>
                        </a:rPr>
                        <a:t>Návrh</a:t>
                      </a:r>
                      <a:endParaRPr lang="cs-CZ"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r>
                        <a:rPr lang="cs-CZ" sz="1100" kern="1200" dirty="0" smtClean="0">
                          <a:solidFill>
                            <a:schemeClr val="tx1"/>
                          </a:solidFill>
                          <a:latin typeface="+mj-lt"/>
                          <a:ea typeface="+mn-ea"/>
                          <a:cs typeface="+mn-cs"/>
                        </a:rPr>
                        <a:t>Zapamatovatelný?</a:t>
                      </a:r>
                      <a:endParaRPr lang="cs-CZ" sz="1100" kern="1200" dirty="0">
                        <a:solidFill>
                          <a:schemeClr val="tx1"/>
                        </a:solidFill>
                        <a:latin typeface="+mj-lt"/>
                        <a:ea typeface="+mn-ea"/>
                        <a:cs typeface="+mn-cs"/>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r>
                        <a:rPr lang="cs-CZ" sz="1100" kern="1200" dirty="0" smtClean="0">
                          <a:solidFill>
                            <a:schemeClr val="tx1"/>
                          </a:solidFill>
                          <a:latin typeface="+mj-lt"/>
                          <a:ea typeface="+mn-ea"/>
                          <a:cs typeface="+mn-cs"/>
                        </a:rPr>
                        <a:t>Odlišný od konkurence?</a:t>
                      </a:r>
                      <a:endParaRPr lang="cs-CZ" sz="1100" kern="1200" dirty="0">
                        <a:solidFill>
                          <a:schemeClr val="tx1"/>
                        </a:solidFill>
                        <a:latin typeface="+mj-lt"/>
                        <a:ea typeface="+mn-ea"/>
                        <a:cs typeface="+mn-cs"/>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r>
                        <a:rPr lang="cs-CZ" sz="1100" kern="1200" dirty="0" smtClean="0">
                          <a:solidFill>
                            <a:schemeClr val="tx1"/>
                          </a:solidFill>
                          <a:latin typeface="+mj-lt"/>
                          <a:ea typeface="+mn-ea"/>
                          <a:cs typeface="+mn-cs"/>
                        </a:rPr>
                        <a:t>Vyslovitelný?</a:t>
                      </a:r>
                      <a:endParaRPr lang="cs-CZ" sz="1100" kern="1200" dirty="0">
                        <a:solidFill>
                          <a:schemeClr val="tx1"/>
                        </a:solidFill>
                        <a:latin typeface="+mj-lt"/>
                        <a:ea typeface="+mn-ea"/>
                        <a:cs typeface="+mn-cs"/>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r>
                        <a:rPr lang="cs-CZ" sz="1100" kern="1200" dirty="0" smtClean="0">
                          <a:solidFill>
                            <a:schemeClr val="tx1"/>
                          </a:solidFill>
                          <a:latin typeface="+mj-lt"/>
                          <a:ea typeface="+mn-ea"/>
                          <a:cs typeface="+mn-cs"/>
                        </a:rPr>
                        <a:t>Má vhodné</a:t>
                      </a:r>
                      <a:r>
                        <a:rPr lang="cs-CZ" sz="1100" kern="1200" baseline="0" dirty="0" smtClean="0">
                          <a:solidFill>
                            <a:schemeClr val="tx1"/>
                          </a:solidFill>
                          <a:latin typeface="+mj-lt"/>
                          <a:ea typeface="+mn-ea"/>
                          <a:cs typeface="+mn-cs"/>
                        </a:rPr>
                        <a:t> asociace?</a:t>
                      </a:r>
                      <a:endParaRPr lang="cs-CZ" sz="1100" kern="1200" dirty="0">
                        <a:solidFill>
                          <a:schemeClr val="tx1"/>
                        </a:solidFill>
                        <a:latin typeface="+mj-lt"/>
                        <a:ea typeface="+mn-ea"/>
                        <a:cs typeface="+mn-cs"/>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r>
                        <a:rPr lang="cs-CZ" sz="1100" kern="1200" dirty="0" smtClean="0">
                          <a:solidFill>
                            <a:schemeClr val="tx1"/>
                          </a:solidFill>
                          <a:latin typeface="+mj-lt"/>
                          <a:ea typeface="+mn-ea"/>
                          <a:cs typeface="+mn-cs"/>
                        </a:rPr>
                        <a:t>Nehrozí omezení do budoucna?</a:t>
                      </a:r>
                      <a:endParaRPr lang="cs-CZ" sz="1100" kern="1200" dirty="0">
                        <a:solidFill>
                          <a:schemeClr val="tx1"/>
                        </a:solidFill>
                        <a:latin typeface="+mj-lt"/>
                        <a:ea typeface="+mn-ea"/>
                        <a:cs typeface="+mn-cs"/>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r>
                        <a:rPr lang="cs-CZ" sz="1100" kern="1200" dirty="0" smtClean="0">
                          <a:solidFill>
                            <a:schemeClr val="tx1"/>
                          </a:solidFill>
                          <a:latin typeface="+mj-lt"/>
                          <a:ea typeface="+mn-ea"/>
                          <a:cs typeface="+mn-cs"/>
                        </a:rPr>
                        <a:t>Volná doména?</a:t>
                      </a:r>
                      <a:endParaRPr lang="cs-CZ" sz="1100" kern="1200" dirty="0">
                        <a:solidFill>
                          <a:schemeClr val="tx1"/>
                        </a:solidFill>
                        <a:latin typeface="+mj-lt"/>
                        <a:ea typeface="+mn-ea"/>
                        <a:cs typeface="+mn-cs"/>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r>
                        <a:rPr lang="cs-CZ" sz="1100" kern="1200" dirty="0" smtClean="0">
                          <a:solidFill>
                            <a:schemeClr val="tx1"/>
                          </a:solidFill>
                          <a:latin typeface="+mj-lt"/>
                          <a:ea typeface="+mn-ea"/>
                          <a:cs typeface="+mn-cs"/>
                        </a:rPr>
                        <a:t>Ochranná známka?</a:t>
                      </a:r>
                      <a:endParaRPr lang="cs-CZ" sz="1100" kern="1200" dirty="0">
                        <a:solidFill>
                          <a:schemeClr val="tx1"/>
                        </a:solidFill>
                        <a:latin typeface="+mj-lt"/>
                        <a:ea typeface="+mn-ea"/>
                        <a:cs typeface="+mn-cs"/>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algn="ctr" defTabSz="685800" rtl="0" eaLnBrk="1" latinLnBrk="0" hangingPunct="1"/>
                      <a:r>
                        <a:rPr lang="cs-CZ" sz="1100" kern="1200" dirty="0" smtClean="0">
                          <a:solidFill>
                            <a:schemeClr val="tx1"/>
                          </a:solidFill>
                          <a:latin typeface="+mj-lt"/>
                          <a:ea typeface="+mn-ea"/>
                          <a:cs typeface="+mn-cs"/>
                        </a:rPr>
                        <a:t>Skóre</a:t>
                      </a:r>
                      <a:endParaRPr lang="cs-CZ" sz="1100" kern="1200" dirty="0">
                        <a:solidFill>
                          <a:schemeClr val="tx1"/>
                        </a:solidFill>
                        <a:latin typeface="+mj-lt"/>
                        <a:ea typeface="+mn-ea"/>
                        <a:cs typeface="+mn-cs"/>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432000">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5"/>
                  </a:ext>
                </a:extLst>
              </a:tr>
              <a:tr h="432000">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432000">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432000">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r h="432000">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685800" rtl="0" eaLnBrk="1" latinLnBrk="0" hangingPunct="1"/>
                      <a:endParaRPr lang="cs-CZ" sz="11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4"/>
                  </a:ext>
                </a:extLst>
              </a:tr>
            </a:tbl>
          </a:graphicData>
        </a:graphic>
      </p:graphicFrame>
      <p:sp>
        <p:nvSpPr>
          <p:cNvPr id="4" name="TextovéPole 3"/>
          <p:cNvSpPr txBox="1"/>
          <p:nvPr/>
        </p:nvSpPr>
        <p:spPr>
          <a:xfrm>
            <a:off x="271950" y="6537176"/>
            <a:ext cx="3949138" cy="338554"/>
          </a:xfrm>
          <a:prstGeom prst="rect">
            <a:avLst/>
          </a:prstGeom>
          <a:noFill/>
        </p:spPr>
        <p:txBody>
          <a:bodyPr wrap="square" rtlCol="0">
            <a:spAutoFit/>
          </a:bodyPr>
          <a:lstStyle/>
          <a:p>
            <a:r>
              <a:rPr lang="cs-CZ" sz="1600" dirty="0" smtClean="0">
                <a:latin typeface="+mj-lt"/>
              </a:rPr>
              <a:t>Pravidla pro používání vybraného názvu</a:t>
            </a:r>
            <a:endParaRPr lang="cs-CZ" sz="1600" dirty="0">
              <a:latin typeface="+mj-lt"/>
            </a:endParaRPr>
          </a:p>
        </p:txBody>
      </p:sp>
      <p:sp>
        <p:nvSpPr>
          <p:cNvPr id="5" name="Obdélník 4"/>
          <p:cNvSpPr/>
          <p:nvPr/>
        </p:nvSpPr>
        <p:spPr>
          <a:xfrm>
            <a:off x="696228" y="7761312"/>
            <a:ext cx="1386524" cy="2880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200">
              <a:solidFill>
                <a:schemeClr val="tx1"/>
              </a:solidFill>
            </a:endParaRPr>
          </a:p>
        </p:txBody>
      </p:sp>
      <p:sp>
        <p:nvSpPr>
          <p:cNvPr id="6" name="TextovéPole 5"/>
          <p:cNvSpPr txBox="1"/>
          <p:nvPr/>
        </p:nvSpPr>
        <p:spPr>
          <a:xfrm>
            <a:off x="271950" y="2432720"/>
            <a:ext cx="6253394" cy="430887"/>
          </a:xfrm>
          <a:prstGeom prst="rect">
            <a:avLst/>
          </a:prstGeom>
          <a:noFill/>
        </p:spPr>
        <p:txBody>
          <a:bodyPr wrap="square" rtlCol="0">
            <a:spAutoFit/>
          </a:bodyPr>
          <a:lstStyle/>
          <a:p>
            <a:r>
              <a:rPr lang="cs-CZ" sz="1100" dirty="0" smtClean="0"/>
              <a:t>Zde si sepište všechny nápady a podrobte je testu sedmi kritérií. U každého si napište, zda podmínku splňuje (1) nebo nesplňuje (0) a celkové skóre vám dá jasné vodítko.</a:t>
            </a:r>
            <a:endParaRPr lang="cs-CZ" dirty="0"/>
          </a:p>
        </p:txBody>
      </p:sp>
      <p:sp>
        <p:nvSpPr>
          <p:cNvPr id="7" name="Obdélník 6"/>
          <p:cNvSpPr/>
          <p:nvPr/>
        </p:nvSpPr>
        <p:spPr>
          <a:xfrm>
            <a:off x="347660" y="8193360"/>
            <a:ext cx="6172200" cy="648072"/>
          </a:xfrm>
          <a:prstGeom prst="rect">
            <a:avLst/>
          </a:prstGeom>
          <a:solidFill>
            <a:schemeClr val="bg1">
              <a:lumMod val="95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200" b="1" dirty="0" smtClean="0">
                <a:solidFill>
                  <a:schemeClr val="tx1"/>
                </a:solidFill>
              </a:rPr>
              <a:t>Příklad pro Lovebrand: </a:t>
            </a:r>
            <a:r>
              <a:rPr lang="cs-CZ" sz="1200" dirty="0" smtClean="0">
                <a:solidFill>
                  <a:schemeClr val="tx1"/>
                </a:solidFill>
              </a:rPr>
              <a:t>Správné psaní názvu je Lovebrand, nikoliv LOVEBRAND nebo Love Brand. název se skloňuje podle vzoru hrad a je tedy mužského rodu. Množné číslo není přípustné. Výslovnost je anglická [</a:t>
            </a:r>
            <a:r>
              <a:rPr lang="cs-CZ" sz="1200" dirty="0" err="1" smtClean="0">
                <a:solidFill>
                  <a:schemeClr val="tx1"/>
                </a:solidFill>
              </a:rPr>
              <a:t>lavbrend</a:t>
            </a:r>
            <a:r>
              <a:rPr lang="cs-CZ" sz="1200" dirty="0" smtClean="0">
                <a:solidFill>
                  <a:schemeClr val="tx1"/>
                </a:solidFill>
              </a:rPr>
              <a:t>].</a:t>
            </a:r>
            <a:endParaRPr lang="cs-CZ" sz="1200" dirty="0">
              <a:solidFill>
                <a:schemeClr val="tx1"/>
              </a:solidFill>
              <a:latin typeface="Calibri" charset="0"/>
              <a:ea typeface="ＭＳ 明朝" charset="-128"/>
              <a:cs typeface="Times New Roman" charset="0"/>
            </a:endParaRPr>
          </a:p>
        </p:txBody>
      </p:sp>
      <p:sp>
        <p:nvSpPr>
          <p:cNvPr id="8" name="TextovéPole 7"/>
          <p:cNvSpPr txBox="1"/>
          <p:nvPr/>
        </p:nvSpPr>
        <p:spPr>
          <a:xfrm>
            <a:off x="271950" y="2144688"/>
            <a:ext cx="2797010" cy="338554"/>
          </a:xfrm>
          <a:prstGeom prst="rect">
            <a:avLst/>
          </a:prstGeom>
          <a:noFill/>
        </p:spPr>
        <p:txBody>
          <a:bodyPr wrap="square" rtlCol="0">
            <a:spAutoFit/>
          </a:bodyPr>
          <a:lstStyle/>
          <a:p>
            <a:r>
              <a:rPr lang="cs-CZ" sz="1600" dirty="0" smtClean="0">
                <a:latin typeface="+mj-lt"/>
              </a:rPr>
              <a:t>Srovnání vybraných návrhů</a:t>
            </a:r>
            <a:endParaRPr lang="cs-CZ" sz="1600" dirty="0">
              <a:latin typeface="+mj-lt"/>
            </a:endParaRPr>
          </a:p>
        </p:txBody>
      </p:sp>
      <p:sp>
        <p:nvSpPr>
          <p:cNvPr id="9" name="TextBox 30"/>
          <p:cNvSpPr txBox="1"/>
          <p:nvPr/>
        </p:nvSpPr>
        <p:spPr>
          <a:xfrm>
            <a:off x="260648" y="7761312"/>
            <a:ext cx="481542" cy="307777"/>
          </a:xfrm>
          <a:prstGeom prst="rect">
            <a:avLst/>
          </a:prstGeom>
          <a:noFill/>
        </p:spPr>
        <p:txBody>
          <a:bodyPr wrap="none" rtlCol="0">
            <a:spAutoFit/>
          </a:bodyPr>
          <a:lstStyle/>
          <a:p>
            <a:r>
              <a:rPr lang="cs-CZ" sz="1400" dirty="0" smtClean="0"/>
              <a:t>rod</a:t>
            </a:r>
            <a:r>
              <a:rPr lang="en-US" sz="1400" dirty="0" smtClean="0"/>
              <a:t>:</a:t>
            </a:r>
            <a:endParaRPr lang="en-US" sz="1400" dirty="0"/>
          </a:p>
        </p:txBody>
      </p:sp>
      <p:sp>
        <p:nvSpPr>
          <p:cNvPr id="10" name="Obdélník 9"/>
          <p:cNvSpPr/>
          <p:nvPr/>
        </p:nvSpPr>
        <p:spPr>
          <a:xfrm>
            <a:off x="2636912" y="7761312"/>
            <a:ext cx="1584176" cy="2880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200">
              <a:solidFill>
                <a:schemeClr val="tx1"/>
              </a:solidFill>
            </a:endParaRPr>
          </a:p>
        </p:txBody>
      </p:sp>
      <p:sp>
        <p:nvSpPr>
          <p:cNvPr id="11" name="TextBox 30"/>
          <p:cNvSpPr txBox="1"/>
          <p:nvPr/>
        </p:nvSpPr>
        <p:spPr>
          <a:xfrm>
            <a:off x="2079220" y="7761312"/>
            <a:ext cx="535852" cy="307777"/>
          </a:xfrm>
          <a:prstGeom prst="rect">
            <a:avLst/>
          </a:prstGeom>
          <a:noFill/>
        </p:spPr>
        <p:txBody>
          <a:bodyPr wrap="none" rtlCol="0">
            <a:spAutoFit/>
          </a:bodyPr>
          <a:lstStyle/>
          <a:p>
            <a:r>
              <a:rPr lang="cs-CZ" sz="1400" dirty="0" smtClean="0"/>
              <a:t>vzor</a:t>
            </a:r>
            <a:r>
              <a:rPr lang="en-US" sz="1400" dirty="0" smtClean="0"/>
              <a:t>:</a:t>
            </a:r>
            <a:endParaRPr lang="en-US" sz="1400" dirty="0"/>
          </a:p>
        </p:txBody>
      </p:sp>
      <p:sp>
        <p:nvSpPr>
          <p:cNvPr id="12" name="Obdélník 11"/>
          <p:cNvSpPr/>
          <p:nvPr/>
        </p:nvSpPr>
        <p:spPr>
          <a:xfrm>
            <a:off x="5157192" y="7761312"/>
            <a:ext cx="1368152" cy="2880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a:solidFill>
                  <a:schemeClr val="tx1"/>
                </a:solidFill>
              </a:rPr>
              <a:t>a</a:t>
            </a:r>
            <a:r>
              <a:rPr lang="cs-CZ" sz="1200" dirty="0" smtClean="0">
                <a:solidFill>
                  <a:schemeClr val="tx1"/>
                </a:solidFill>
              </a:rPr>
              <a:t>no/ne</a:t>
            </a:r>
            <a:endParaRPr lang="cs-CZ" sz="1200" dirty="0">
              <a:solidFill>
                <a:schemeClr val="tx1"/>
              </a:solidFill>
            </a:endParaRPr>
          </a:p>
        </p:txBody>
      </p:sp>
      <p:sp>
        <p:nvSpPr>
          <p:cNvPr id="13" name="TextBox 30"/>
          <p:cNvSpPr txBox="1"/>
          <p:nvPr/>
        </p:nvSpPr>
        <p:spPr>
          <a:xfrm>
            <a:off x="4394412" y="7761312"/>
            <a:ext cx="758541" cy="307777"/>
          </a:xfrm>
          <a:prstGeom prst="rect">
            <a:avLst/>
          </a:prstGeom>
          <a:noFill/>
        </p:spPr>
        <p:txBody>
          <a:bodyPr wrap="none" rtlCol="0">
            <a:spAutoFit/>
          </a:bodyPr>
          <a:lstStyle/>
          <a:p>
            <a:r>
              <a:rPr lang="cs-CZ" sz="1400" dirty="0" smtClean="0"/>
              <a:t>mn. </a:t>
            </a:r>
            <a:r>
              <a:rPr lang="cs-CZ" sz="1400" dirty="0"/>
              <a:t>č</a:t>
            </a:r>
            <a:r>
              <a:rPr lang="cs-CZ" sz="1400" dirty="0" smtClean="0"/>
              <a:t>.?</a:t>
            </a:r>
            <a:r>
              <a:rPr lang="en-US" sz="1400" dirty="0" smtClean="0"/>
              <a:t>:</a:t>
            </a:r>
            <a:endParaRPr lang="en-US" sz="1400" dirty="0"/>
          </a:p>
        </p:txBody>
      </p:sp>
      <p:sp>
        <p:nvSpPr>
          <p:cNvPr id="14" name="Obdélník 13"/>
          <p:cNvSpPr/>
          <p:nvPr/>
        </p:nvSpPr>
        <p:spPr>
          <a:xfrm>
            <a:off x="4545344" y="6908829"/>
            <a:ext cx="1980000" cy="2880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200">
              <a:solidFill>
                <a:schemeClr val="tx1"/>
              </a:solidFill>
            </a:endParaRPr>
          </a:p>
        </p:txBody>
      </p:sp>
      <p:sp>
        <p:nvSpPr>
          <p:cNvPr id="15" name="TextBox 30"/>
          <p:cNvSpPr txBox="1"/>
          <p:nvPr/>
        </p:nvSpPr>
        <p:spPr>
          <a:xfrm>
            <a:off x="260648" y="6897216"/>
            <a:ext cx="1233543" cy="307777"/>
          </a:xfrm>
          <a:prstGeom prst="rect">
            <a:avLst/>
          </a:prstGeom>
          <a:noFill/>
        </p:spPr>
        <p:txBody>
          <a:bodyPr wrap="none" rtlCol="0">
            <a:spAutoFit/>
          </a:bodyPr>
          <a:lstStyle/>
          <a:p>
            <a:r>
              <a:rPr lang="cs-CZ" sz="1400" dirty="0" smtClean="0"/>
              <a:t>správné psaní</a:t>
            </a:r>
            <a:r>
              <a:rPr lang="en-US" sz="1400" dirty="0" smtClean="0"/>
              <a:t>:</a:t>
            </a:r>
            <a:endParaRPr lang="en-US" sz="1400" dirty="0"/>
          </a:p>
        </p:txBody>
      </p:sp>
      <p:sp>
        <p:nvSpPr>
          <p:cNvPr id="16" name="Obdélník 15"/>
          <p:cNvSpPr/>
          <p:nvPr/>
        </p:nvSpPr>
        <p:spPr>
          <a:xfrm>
            <a:off x="1449000" y="6907088"/>
            <a:ext cx="1980000" cy="2880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200" dirty="0">
              <a:solidFill>
                <a:schemeClr val="tx1"/>
              </a:solidFill>
            </a:endParaRPr>
          </a:p>
        </p:txBody>
      </p:sp>
      <p:sp>
        <p:nvSpPr>
          <p:cNvPr id="17" name="TextBox 30"/>
          <p:cNvSpPr txBox="1"/>
          <p:nvPr/>
        </p:nvSpPr>
        <p:spPr>
          <a:xfrm>
            <a:off x="3579122" y="6908829"/>
            <a:ext cx="1002006" cy="307777"/>
          </a:xfrm>
          <a:prstGeom prst="rect">
            <a:avLst/>
          </a:prstGeom>
          <a:noFill/>
        </p:spPr>
        <p:txBody>
          <a:bodyPr wrap="none" rtlCol="0">
            <a:spAutoFit/>
          </a:bodyPr>
          <a:lstStyle/>
          <a:p>
            <a:r>
              <a:rPr lang="cs-CZ" sz="1400" dirty="0" smtClean="0"/>
              <a:t>výslovnost:</a:t>
            </a:r>
            <a:endParaRPr lang="en-US" sz="1400" dirty="0"/>
          </a:p>
        </p:txBody>
      </p:sp>
      <p:sp>
        <p:nvSpPr>
          <p:cNvPr id="18" name="Obdélník 17"/>
          <p:cNvSpPr/>
          <p:nvPr/>
        </p:nvSpPr>
        <p:spPr>
          <a:xfrm>
            <a:off x="1628800" y="7329264"/>
            <a:ext cx="4896544" cy="2880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200">
              <a:solidFill>
                <a:schemeClr val="tx1"/>
              </a:solidFill>
            </a:endParaRPr>
          </a:p>
        </p:txBody>
      </p:sp>
      <p:sp>
        <p:nvSpPr>
          <p:cNvPr id="19" name="TextBox 30"/>
          <p:cNvSpPr txBox="1"/>
          <p:nvPr/>
        </p:nvSpPr>
        <p:spPr>
          <a:xfrm>
            <a:off x="260648" y="7329264"/>
            <a:ext cx="1457963" cy="307777"/>
          </a:xfrm>
          <a:prstGeom prst="rect">
            <a:avLst/>
          </a:prstGeom>
          <a:noFill/>
        </p:spPr>
        <p:txBody>
          <a:bodyPr wrap="none" rtlCol="0">
            <a:spAutoFit/>
          </a:bodyPr>
          <a:lstStyle/>
          <a:p>
            <a:r>
              <a:rPr lang="cs-CZ" sz="1400" dirty="0" smtClean="0"/>
              <a:t>nesprávné psaní</a:t>
            </a:r>
            <a:r>
              <a:rPr lang="en-US" sz="1400" dirty="0" smtClean="0"/>
              <a:t>:</a:t>
            </a:r>
            <a:endParaRPr lang="en-US" sz="1400" dirty="0"/>
          </a:p>
        </p:txBody>
      </p:sp>
      <p:sp>
        <p:nvSpPr>
          <p:cNvPr id="20" name="TextovéPole 19"/>
          <p:cNvSpPr txBox="1"/>
          <p:nvPr/>
        </p:nvSpPr>
        <p:spPr>
          <a:xfrm>
            <a:off x="260648" y="899066"/>
            <a:ext cx="3816424" cy="338554"/>
          </a:xfrm>
          <a:prstGeom prst="rect">
            <a:avLst/>
          </a:prstGeom>
          <a:noFill/>
        </p:spPr>
        <p:txBody>
          <a:bodyPr wrap="square" rtlCol="0">
            <a:spAutoFit/>
          </a:bodyPr>
          <a:lstStyle/>
          <a:p>
            <a:r>
              <a:rPr lang="cs-CZ" sz="1600" dirty="0" smtClean="0">
                <a:latin typeface="+mj-lt"/>
              </a:rPr>
              <a:t>Základní kritéria pro výběr návrhů</a:t>
            </a:r>
            <a:endParaRPr lang="cs-CZ" sz="1600" dirty="0">
              <a:latin typeface="+mj-lt"/>
            </a:endParaRPr>
          </a:p>
        </p:txBody>
      </p:sp>
      <p:sp>
        <p:nvSpPr>
          <p:cNvPr id="21" name="Obdélník 20"/>
          <p:cNvSpPr/>
          <p:nvPr/>
        </p:nvSpPr>
        <p:spPr>
          <a:xfrm>
            <a:off x="345347" y="1227908"/>
            <a:ext cx="6202602" cy="83506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dirty="0">
              <a:solidFill>
                <a:schemeClr val="tx1"/>
              </a:solidFill>
            </a:endParaRPr>
          </a:p>
        </p:txBody>
      </p:sp>
      <p:sp>
        <p:nvSpPr>
          <p:cNvPr id="22" name="Obdélník 21">
            <a:hlinkClick r:id="rId2"/>
          </p:cNvPr>
          <p:cNvSpPr/>
          <p:nvPr/>
        </p:nvSpPr>
        <p:spPr>
          <a:xfrm>
            <a:off x="5206298" y="396699"/>
            <a:ext cx="1296144" cy="3078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t>Přečtěte si článek</a:t>
            </a:r>
            <a:endParaRPr lang="cs-CZ" sz="1200" dirty="0"/>
          </a:p>
        </p:txBody>
      </p:sp>
    </p:spTree>
    <p:extLst>
      <p:ext uri="{BB962C8B-B14F-4D97-AF65-F5344CB8AC3E}">
        <p14:creationId xmlns:p14="http://schemas.microsoft.com/office/powerpoint/2010/main" val="16081566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Ztvárnění značky</a:t>
            </a:r>
            <a:endParaRPr lang="cs-CZ" dirty="0"/>
          </a:p>
        </p:txBody>
      </p:sp>
      <p:sp>
        <p:nvSpPr>
          <p:cNvPr id="20" name="TextovéPole 19"/>
          <p:cNvSpPr txBox="1"/>
          <p:nvPr/>
        </p:nvSpPr>
        <p:spPr>
          <a:xfrm>
            <a:off x="260648" y="899066"/>
            <a:ext cx="3816424" cy="338554"/>
          </a:xfrm>
          <a:prstGeom prst="rect">
            <a:avLst/>
          </a:prstGeom>
          <a:noFill/>
        </p:spPr>
        <p:txBody>
          <a:bodyPr wrap="square" rtlCol="0">
            <a:spAutoFit/>
          </a:bodyPr>
          <a:lstStyle/>
          <a:p>
            <a:r>
              <a:rPr lang="cs-CZ" sz="1600" dirty="0" smtClean="0">
                <a:latin typeface="+mj-lt"/>
              </a:rPr>
              <a:t>Zadání pro tvorbu loga</a:t>
            </a:r>
            <a:endParaRPr lang="cs-CZ" sz="1600" dirty="0">
              <a:latin typeface="+mj-lt"/>
            </a:endParaRPr>
          </a:p>
        </p:txBody>
      </p:sp>
      <p:sp>
        <p:nvSpPr>
          <p:cNvPr id="22" name="Obdélník 21"/>
          <p:cNvSpPr/>
          <p:nvPr/>
        </p:nvSpPr>
        <p:spPr>
          <a:xfrm>
            <a:off x="347660" y="1208584"/>
            <a:ext cx="6172200" cy="72008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dirty="0">
              <a:solidFill>
                <a:schemeClr val="tx1"/>
              </a:solidFill>
            </a:endParaRPr>
          </a:p>
        </p:txBody>
      </p:sp>
      <p:sp>
        <p:nvSpPr>
          <p:cNvPr id="25" name="TextovéPole 24"/>
          <p:cNvSpPr txBox="1"/>
          <p:nvPr/>
        </p:nvSpPr>
        <p:spPr>
          <a:xfrm>
            <a:off x="255888" y="2000672"/>
            <a:ext cx="3816424" cy="338554"/>
          </a:xfrm>
          <a:prstGeom prst="rect">
            <a:avLst/>
          </a:prstGeom>
          <a:noFill/>
        </p:spPr>
        <p:txBody>
          <a:bodyPr wrap="square" rtlCol="0">
            <a:spAutoFit/>
          </a:bodyPr>
          <a:lstStyle/>
          <a:p>
            <a:r>
              <a:rPr lang="cs-CZ" sz="1600" dirty="0" smtClean="0">
                <a:latin typeface="+mj-lt"/>
              </a:rPr>
              <a:t>Pilíře značky</a:t>
            </a:r>
            <a:endParaRPr lang="cs-CZ" sz="1600" dirty="0">
              <a:latin typeface="+mj-lt"/>
            </a:endParaRPr>
          </a:p>
        </p:txBody>
      </p:sp>
      <p:sp>
        <p:nvSpPr>
          <p:cNvPr id="26" name="Obdélník 25"/>
          <p:cNvSpPr/>
          <p:nvPr/>
        </p:nvSpPr>
        <p:spPr>
          <a:xfrm>
            <a:off x="342900" y="2310189"/>
            <a:ext cx="2005980" cy="10856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cs-CZ" dirty="0" smtClean="0">
                <a:solidFill>
                  <a:schemeClr val="tx1"/>
                </a:solidFill>
              </a:rPr>
              <a:t>1</a:t>
            </a:r>
            <a:r>
              <a:rPr lang="cs-CZ" dirty="0" smtClean="0">
                <a:solidFill>
                  <a:schemeClr val="tx1"/>
                </a:solidFill>
              </a:rPr>
              <a:t>.</a:t>
            </a:r>
            <a:endParaRPr lang="cs-CZ" dirty="0">
              <a:solidFill>
                <a:schemeClr val="tx1"/>
              </a:solidFill>
            </a:endParaRPr>
          </a:p>
        </p:txBody>
      </p:sp>
      <p:sp>
        <p:nvSpPr>
          <p:cNvPr id="27" name="Obdélník 26"/>
          <p:cNvSpPr/>
          <p:nvPr/>
        </p:nvSpPr>
        <p:spPr>
          <a:xfrm>
            <a:off x="2426010" y="2310189"/>
            <a:ext cx="2005980" cy="10856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cs-CZ" dirty="0" smtClean="0">
                <a:solidFill>
                  <a:schemeClr val="tx1"/>
                </a:solidFill>
              </a:rPr>
              <a:t>2.</a:t>
            </a:r>
            <a:endParaRPr lang="cs-CZ" dirty="0">
              <a:solidFill>
                <a:schemeClr val="tx1"/>
              </a:solidFill>
            </a:endParaRPr>
          </a:p>
        </p:txBody>
      </p:sp>
      <p:sp>
        <p:nvSpPr>
          <p:cNvPr id="28" name="Obdélník 27"/>
          <p:cNvSpPr/>
          <p:nvPr/>
        </p:nvSpPr>
        <p:spPr>
          <a:xfrm>
            <a:off x="4509120" y="2310189"/>
            <a:ext cx="2005980" cy="108560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cs-CZ" dirty="0" smtClean="0">
                <a:solidFill>
                  <a:schemeClr val="tx1"/>
                </a:solidFill>
              </a:rPr>
              <a:t>3.</a:t>
            </a:r>
            <a:endParaRPr lang="cs-CZ" dirty="0">
              <a:solidFill>
                <a:schemeClr val="tx1"/>
              </a:solidFill>
            </a:endParaRPr>
          </a:p>
        </p:txBody>
      </p:sp>
      <p:sp>
        <p:nvSpPr>
          <p:cNvPr id="29" name="TextovéPole 28"/>
          <p:cNvSpPr txBox="1"/>
          <p:nvPr/>
        </p:nvSpPr>
        <p:spPr>
          <a:xfrm>
            <a:off x="255888" y="3438769"/>
            <a:ext cx="3816424" cy="338554"/>
          </a:xfrm>
          <a:prstGeom prst="rect">
            <a:avLst/>
          </a:prstGeom>
          <a:noFill/>
        </p:spPr>
        <p:txBody>
          <a:bodyPr wrap="square" rtlCol="0">
            <a:spAutoFit/>
          </a:bodyPr>
          <a:lstStyle/>
          <a:p>
            <a:r>
              <a:rPr lang="cs-CZ" sz="1600" dirty="0" smtClean="0">
                <a:latin typeface="+mj-lt"/>
              </a:rPr>
              <a:t>Ideální asociace se značkou</a:t>
            </a:r>
            <a:endParaRPr lang="cs-CZ" sz="1600" dirty="0">
              <a:latin typeface="+mj-lt"/>
            </a:endParaRPr>
          </a:p>
        </p:txBody>
      </p:sp>
      <p:sp>
        <p:nvSpPr>
          <p:cNvPr id="30" name="Obdélník 29"/>
          <p:cNvSpPr/>
          <p:nvPr/>
        </p:nvSpPr>
        <p:spPr>
          <a:xfrm>
            <a:off x="342900" y="3748287"/>
            <a:ext cx="6172200" cy="340617"/>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dirty="0">
              <a:solidFill>
                <a:schemeClr val="tx1"/>
              </a:solidFill>
            </a:endParaRPr>
          </a:p>
        </p:txBody>
      </p:sp>
      <p:sp>
        <p:nvSpPr>
          <p:cNvPr id="31" name="TextovéPole 30"/>
          <p:cNvSpPr txBox="1"/>
          <p:nvPr/>
        </p:nvSpPr>
        <p:spPr>
          <a:xfrm>
            <a:off x="271950" y="4232920"/>
            <a:ext cx="3949138" cy="338554"/>
          </a:xfrm>
          <a:prstGeom prst="rect">
            <a:avLst/>
          </a:prstGeom>
          <a:noFill/>
        </p:spPr>
        <p:txBody>
          <a:bodyPr wrap="square" rtlCol="0">
            <a:spAutoFit/>
          </a:bodyPr>
          <a:lstStyle/>
          <a:p>
            <a:r>
              <a:rPr lang="cs-CZ" sz="1600" dirty="0" smtClean="0">
                <a:latin typeface="+mj-lt"/>
              </a:rPr>
              <a:t>Pravidla pro používání vybraného názvu</a:t>
            </a:r>
            <a:endParaRPr lang="cs-CZ" sz="1600" dirty="0">
              <a:latin typeface="+mj-lt"/>
            </a:endParaRPr>
          </a:p>
        </p:txBody>
      </p:sp>
      <p:sp>
        <p:nvSpPr>
          <p:cNvPr id="32" name="Obdélník 31"/>
          <p:cNvSpPr/>
          <p:nvPr/>
        </p:nvSpPr>
        <p:spPr>
          <a:xfrm>
            <a:off x="696228" y="4966626"/>
            <a:ext cx="1386524" cy="2880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dirty="0">
              <a:solidFill>
                <a:schemeClr val="tx1"/>
              </a:solidFill>
            </a:endParaRPr>
          </a:p>
        </p:txBody>
      </p:sp>
      <p:sp>
        <p:nvSpPr>
          <p:cNvPr id="33" name="TextBox 30"/>
          <p:cNvSpPr txBox="1"/>
          <p:nvPr/>
        </p:nvSpPr>
        <p:spPr>
          <a:xfrm>
            <a:off x="260648" y="4966626"/>
            <a:ext cx="481542" cy="307777"/>
          </a:xfrm>
          <a:prstGeom prst="rect">
            <a:avLst/>
          </a:prstGeom>
          <a:noFill/>
        </p:spPr>
        <p:txBody>
          <a:bodyPr wrap="none" rtlCol="0">
            <a:spAutoFit/>
          </a:bodyPr>
          <a:lstStyle/>
          <a:p>
            <a:r>
              <a:rPr lang="cs-CZ" sz="1400" dirty="0" smtClean="0"/>
              <a:t>rod</a:t>
            </a:r>
            <a:r>
              <a:rPr lang="en-US" sz="1400" dirty="0" smtClean="0"/>
              <a:t>:</a:t>
            </a:r>
            <a:endParaRPr lang="en-US" sz="1400" dirty="0"/>
          </a:p>
        </p:txBody>
      </p:sp>
      <p:sp>
        <p:nvSpPr>
          <p:cNvPr id="34" name="Obdélník 33"/>
          <p:cNvSpPr/>
          <p:nvPr/>
        </p:nvSpPr>
        <p:spPr>
          <a:xfrm>
            <a:off x="2577783" y="4966232"/>
            <a:ext cx="1584176" cy="2880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a:solidFill>
                <a:schemeClr val="tx1"/>
              </a:solidFill>
            </a:endParaRPr>
          </a:p>
        </p:txBody>
      </p:sp>
      <p:sp>
        <p:nvSpPr>
          <p:cNvPr id="35" name="TextBox 30"/>
          <p:cNvSpPr txBox="1"/>
          <p:nvPr/>
        </p:nvSpPr>
        <p:spPr>
          <a:xfrm>
            <a:off x="2079220" y="4966626"/>
            <a:ext cx="535852" cy="307777"/>
          </a:xfrm>
          <a:prstGeom prst="rect">
            <a:avLst/>
          </a:prstGeom>
          <a:noFill/>
        </p:spPr>
        <p:txBody>
          <a:bodyPr wrap="none" rtlCol="0">
            <a:spAutoFit/>
          </a:bodyPr>
          <a:lstStyle/>
          <a:p>
            <a:r>
              <a:rPr lang="cs-CZ" sz="1400" dirty="0" smtClean="0"/>
              <a:t>vzor</a:t>
            </a:r>
            <a:r>
              <a:rPr lang="en-US" sz="1400" dirty="0" smtClean="0"/>
              <a:t>:</a:t>
            </a:r>
            <a:endParaRPr lang="en-US" sz="1400" dirty="0"/>
          </a:p>
        </p:txBody>
      </p:sp>
      <p:sp>
        <p:nvSpPr>
          <p:cNvPr id="36" name="Obdélník 35"/>
          <p:cNvSpPr/>
          <p:nvPr/>
        </p:nvSpPr>
        <p:spPr>
          <a:xfrm>
            <a:off x="5157192" y="4966626"/>
            <a:ext cx="1368152" cy="2880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a:solidFill>
                  <a:schemeClr val="tx1"/>
                </a:solidFill>
              </a:rPr>
              <a:t>a</a:t>
            </a:r>
            <a:r>
              <a:rPr lang="cs-CZ" sz="1200" dirty="0" smtClean="0">
                <a:solidFill>
                  <a:schemeClr val="tx1"/>
                </a:solidFill>
              </a:rPr>
              <a:t>no/ne</a:t>
            </a:r>
            <a:endParaRPr lang="cs-CZ" sz="1200" dirty="0">
              <a:solidFill>
                <a:schemeClr val="tx1"/>
              </a:solidFill>
            </a:endParaRPr>
          </a:p>
        </p:txBody>
      </p:sp>
      <p:sp>
        <p:nvSpPr>
          <p:cNvPr id="37" name="TextBox 30"/>
          <p:cNvSpPr txBox="1"/>
          <p:nvPr/>
        </p:nvSpPr>
        <p:spPr>
          <a:xfrm>
            <a:off x="4394412" y="4966626"/>
            <a:ext cx="758541" cy="307777"/>
          </a:xfrm>
          <a:prstGeom prst="rect">
            <a:avLst/>
          </a:prstGeom>
          <a:noFill/>
        </p:spPr>
        <p:txBody>
          <a:bodyPr wrap="none" rtlCol="0">
            <a:spAutoFit/>
          </a:bodyPr>
          <a:lstStyle/>
          <a:p>
            <a:r>
              <a:rPr lang="cs-CZ" sz="1400" dirty="0" smtClean="0"/>
              <a:t>mn. </a:t>
            </a:r>
            <a:r>
              <a:rPr lang="cs-CZ" sz="1400" dirty="0"/>
              <a:t>č</a:t>
            </a:r>
            <a:r>
              <a:rPr lang="cs-CZ" sz="1400" dirty="0" smtClean="0"/>
              <a:t>.?</a:t>
            </a:r>
            <a:r>
              <a:rPr lang="en-US" sz="1400" dirty="0" smtClean="0"/>
              <a:t>:</a:t>
            </a:r>
            <a:endParaRPr lang="en-US" sz="1400" dirty="0"/>
          </a:p>
        </p:txBody>
      </p:sp>
      <p:sp>
        <p:nvSpPr>
          <p:cNvPr id="38" name="TextBox 30"/>
          <p:cNvSpPr txBox="1"/>
          <p:nvPr/>
        </p:nvSpPr>
        <p:spPr>
          <a:xfrm>
            <a:off x="260648" y="4592960"/>
            <a:ext cx="1233543" cy="307777"/>
          </a:xfrm>
          <a:prstGeom prst="rect">
            <a:avLst/>
          </a:prstGeom>
          <a:noFill/>
        </p:spPr>
        <p:txBody>
          <a:bodyPr wrap="none" rtlCol="0">
            <a:spAutoFit/>
          </a:bodyPr>
          <a:lstStyle/>
          <a:p>
            <a:r>
              <a:rPr lang="cs-CZ" sz="1400" dirty="0" smtClean="0"/>
              <a:t>správné psaní</a:t>
            </a:r>
            <a:r>
              <a:rPr lang="en-US" sz="1400" dirty="0" smtClean="0"/>
              <a:t>:</a:t>
            </a:r>
            <a:endParaRPr lang="en-US" sz="1400" dirty="0"/>
          </a:p>
        </p:txBody>
      </p:sp>
      <p:sp>
        <p:nvSpPr>
          <p:cNvPr id="39" name="Obdélník 38"/>
          <p:cNvSpPr/>
          <p:nvPr/>
        </p:nvSpPr>
        <p:spPr>
          <a:xfrm>
            <a:off x="1449000" y="4602832"/>
            <a:ext cx="1980000" cy="28803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a:solidFill>
                <a:schemeClr val="tx1"/>
              </a:solidFill>
            </a:endParaRPr>
          </a:p>
        </p:txBody>
      </p:sp>
      <p:sp>
        <p:nvSpPr>
          <p:cNvPr id="45" name="TextovéPole 44"/>
          <p:cNvSpPr txBox="1"/>
          <p:nvPr/>
        </p:nvSpPr>
        <p:spPr>
          <a:xfrm>
            <a:off x="271950" y="5463314"/>
            <a:ext cx="3949138" cy="338554"/>
          </a:xfrm>
          <a:prstGeom prst="rect">
            <a:avLst/>
          </a:prstGeom>
          <a:noFill/>
        </p:spPr>
        <p:txBody>
          <a:bodyPr wrap="square" rtlCol="0">
            <a:spAutoFit/>
          </a:bodyPr>
          <a:lstStyle/>
          <a:p>
            <a:r>
              <a:rPr lang="cs-CZ" sz="1600" dirty="0" smtClean="0">
                <a:latin typeface="+mj-lt"/>
              </a:rPr>
              <a:t>Jak má logo působit?</a:t>
            </a:r>
            <a:endParaRPr lang="cs-CZ" sz="1600" dirty="0">
              <a:latin typeface="+mj-lt"/>
            </a:endParaRPr>
          </a:p>
        </p:txBody>
      </p:sp>
      <p:sp>
        <p:nvSpPr>
          <p:cNvPr id="44" name="Obdélník 43"/>
          <p:cNvSpPr/>
          <p:nvPr/>
        </p:nvSpPr>
        <p:spPr>
          <a:xfrm>
            <a:off x="349518" y="5941795"/>
            <a:ext cx="205780" cy="20578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dirty="0">
              <a:solidFill>
                <a:schemeClr val="tx1"/>
              </a:solidFill>
            </a:endParaRPr>
          </a:p>
        </p:txBody>
      </p:sp>
      <p:sp>
        <p:nvSpPr>
          <p:cNvPr id="46" name="TextovéPole 45"/>
          <p:cNvSpPr txBox="1"/>
          <p:nvPr/>
        </p:nvSpPr>
        <p:spPr>
          <a:xfrm>
            <a:off x="566257" y="5898713"/>
            <a:ext cx="1220604" cy="307777"/>
          </a:xfrm>
          <a:prstGeom prst="rect">
            <a:avLst/>
          </a:prstGeom>
          <a:noFill/>
        </p:spPr>
        <p:txBody>
          <a:bodyPr wrap="square" rtlCol="0">
            <a:spAutoFit/>
          </a:bodyPr>
          <a:lstStyle/>
          <a:p>
            <a:r>
              <a:rPr lang="cs-CZ" sz="1400" dirty="0" smtClean="0"/>
              <a:t>seriózní</a:t>
            </a:r>
            <a:endParaRPr lang="cs-CZ" sz="1400" dirty="0"/>
          </a:p>
        </p:txBody>
      </p:sp>
      <p:sp>
        <p:nvSpPr>
          <p:cNvPr id="47" name="Obdélník 46"/>
          <p:cNvSpPr/>
          <p:nvPr/>
        </p:nvSpPr>
        <p:spPr>
          <a:xfrm>
            <a:off x="1919649" y="5941795"/>
            <a:ext cx="205780" cy="20578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solidFill>
                <a:schemeClr val="tx1"/>
              </a:solidFill>
            </a:endParaRPr>
          </a:p>
        </p:txBody>
      </p:sp>
      <p:sp>
        <p:nvSpPr>
          <p:cNvPr id="48" name="TextovéPole 47"/>
          <p:cNvSpPr txBox="1"/>
          <p:nvPr/>
        </p:nvSpPr>
        <p:spPr>
          <a:xfrm>
            <a:off x="2136388" y="5898713"/>
            <a:ext cx="1220604" cy="307777"/>
          </a:xfrm>
          <a:prstGeom prst="rect">
            <a:avLst/>
          </a:prstGeom>
          <a:noFill/>
        </p:spPr>
        <p:txBody>
          <a:bodyPr wrap="square" rtlCol="0">
            <a:spAutoFit/>
          </a:bodyPr>
          <a:lstStyle/>
          <a:p>
            <a:r>
              <a:rPr lang="cs-CZ" sz="1400" dirty="0" smtClean="0"/>
              <a:t>hravé</a:t>
            </a:r>
            <a:endParaRPr lang="cs-CZ" sz="1400" dirty="0"/>
          </a:p>
        </p:txBody>
      </p:sp>
      <p:sp>
        <p:nvSpPr>
          <p:cNvPr id="49" name="TextovéPole 48"/>
          <p:cNvSpPr txBox="1"/>
          <p:nvPr/>
        </p:nvSpPr>
        <p:spPr>
          <a:xfrm>
            <a:off x="1422217" y="5921575"/>
            <a:ext cx="508391" cy="246221"/>
          </a:xfrm>
          <a:prstGeom prst="rect">
            <a:avLst/>
          </a:prstGeom>
          <a:noFill/>
        </p:spPr>
        <p:txBody>
          <a:bodyPr wrap="square" rtlCol="0">
            <a:spAutoFit/>
          </a:bodyPr>
          <a:lstStyle/>
          <a:p>
            <a:r>
              <a:rPr lang="cs-CZ" sz="1000" dirty="0" smtClean="0"/>
              <a:t>nebo</a:t>
            </a:r>
            <a:endParaRPr lang="cs-CZ" sz="1000" dirty="0"/>
          </a:p>
        </p:txBody>
      </p:sp>
      <p:sp>
        <p:nvSpPr>
          <p:cNvPr id="50" name="Obdélník 49"/>
          <p:cNvSpPr/>
          <p:nvPr/>
        </p:nvSpPr>
        <p:spPr>
          <a:xfrm>
            <a:off x="349518" y="6467370"/>
            <a:ext cx="205780" cy="20578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solidFill>
                <a:schemeClr val="tx1"/>
              </a:solidFill>
            </a:endParaRPr>
          </a:p>
        </p:txBody>
      </p:sp>
      <p:sp>
        <p:nvSpPr>
          <p:cNvPr id="51" name="TextovéPole 50"/>
          <p:cNvSpPr txBox="1"/>
          <p:nvPr/>
        </p:nvSpPr>
        <p:spPr>
          <a:xfrm>
            <a:off x="566257" y="6423032"/>
            <a:ext cx="1220604" cy="307777"/>
          </a:xfrm>
          <a:prstGeom prst="rect">
            <a:avLst/>
          </a:prstGeom>
          <a:noFill/>
        </p:spPr>
        <p:txBody>
          <a:bodyPr wrap="square" rtlCol="0">
            <a:spAutoFit/>
          </a:bodyPr>
          <a:lstStyle/>
          <a:p>
            <a:r>
              <a:rPr lang="cs-CZ" sz="1400" dirty="0" smtClean="0"/>
              <a:t>tradiční</a:t>
            </a:r>
            <a:endParaRPr lang="cs-CZ" sz="1400" dirty="0"/>
          </a:p>
        </p:txBody>
      </p:sp>
      <p:sp>
        <p:nvSpPr>
          <p:cNvPr id="52" name="Obdélník 51"/>
          <p:cNvSpPr/>
          <p:nvPr/>
        </p:nvSpPr>
        <p:spPr>
          <a:xfrm>
            <a:off x="1919649" y="6467370"/>
            <a:ext cx="205780" cy="20578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solidFill>
                <a:schemeClr val="tx1"/>
              </a:solidFill>
            </a:endParaRPr>
          </a:p>
        </p:txBody>
      </p:sp>
      <p:sp>
        <p:nvSpPr>
          <p:cNvPr id="53" name="TextovéPole 52"/>
          <p:cNvSpPr txBox="1"/>
          <p:nvPr/>
        </p:nvSpPr>
        <p:spPr>
          <a:xfrm>
            <a:off x="2136388" y="6423032"/>
            <a:ext cx="1220604" cy="307777"/>
          </a:xfrm>
          <a:prstGeom prst="rect">
            <a:avLst/>
          </a:prstGeom>
          <a:noFill/>
        </p:spPr>
        <p:txBody>
          <a:bodyPr wrap="square" rtlCol="0">
            <a:spAutoFit/>
          </a:bodyPr>
          <a:lstStyle/>
          <a:p>
            <a:r>
              <a:rPr lang="cs-CZ" sz="1400" dirty="0" smtClean="0"/>
              <a:t>moderní</a:t>
            </a:r>
            <a:endParaRPr lang="cs-CZ" sz="1400" dirty="0"/>
          </a:p>
        </p:txBody>
      </p:sp>
      <p:sp>
        <p:nvSpPr>
          <p:cNvPr id="54" name="TextovéPole 53"/>
          <p:cNvSpPr txBox="1"/>
          <p:nvPr/>
        </p:nvSpPr>
        <p:spPr>
          <a:xfrm>
            <a:off x="1422217" y="6445894"/>
            <a:ext cx="508391" cy="246221"/>
          </a:xfrm>
          <a:prstGeom prst="rect">
            <a:avLst/>
          </a:prstGeom>
          <a:noFill/>
        </p:spPr>
        <p:txBody>
          <a:bodyPr wrap="square" rtlCol="0">
            <a:spAutoFit/>
          </a:bodyPr>
          <a:lstStyle/>
          <a:p>
            <a:r>
              <a:rPr lang="cs-CZ" sz="1000" dirty="0" smtClean="0"/>
              <a:t>nebo</a:t>
            </a:r>
            <a:endParaRPr lang="cs-CZ" sz="1000" dirty="0"/>
          </a:p>
        </p:txBody>
      </p:sp>
      <p:sp>
        <p:nvSpPr>
          <p:cNvPr id="55" name="Obdélník 54"/>
          <p:cNvSpPr/>
          <p:nvPr/>
        </p:nvSpPr>
        <p:spPr>
          <a:xfrm>
            <a:off x="349518" y="6992945"/>
            <a:ext cx="205780" cy="20578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solidFill>
                <a:schemeClr val="tx1"/>
              </a:solidFill>
            </a:endParaRPr>
          </a:p>
        </p:txBody>
      </p:sp>
      <p:sp>
        <p:nvSpPr>
          <p:cNvPr id="56" name="TextovéPole 55"/>
          <p:cNvSpPr txBox="1"/>
          <p:nvPr/>
        </p:nvSpPr>
        <p:spPr>
          <a:xfrm>
            <a:off x="544339" y="6941517"/>
            <a:ext cx="1220604" cy="276999"/>
          </a:xfrm>
          <a:prstGeom prst="rect">
            <a:avLst/>
          </a:prstGeom>
          <a:noFill/>
        </p:spPr>
        <p:txBody>
          <a:bodyPr wrap="square" rtlCol="0">
            <a:spAutoFit/>
          </a:bodyPr>
          <a:lstStyle/>
          <a:p>
            <a:r>
              <a:rPr lang="cs-CZ" sz="1200" dirty="0" smtClean="0"/>
              <a:t>jednoduché</a:t>
            </a:r>
            <a:endParaRPr lang="cs-CZ" sz="1200" dirty="0"/>
          </a:p>
        </p:txBody>
      </p:sp>
      <p:sp>
        <p:nvSpPr>
          <p:cNvPr id="57" name="Obdélník 56"/>
          <p:cNvSpPr/>
          <p:nvPr/>
        </p:nvSpPr>
        <p:spPr>
          <a:xfrm>
            <a:off x="1919649" y="6992945"/>
            <a:ext cx="205780" cy="20578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solidFill>
                <a:schemeClr val="tx1"/>
              </a:solidFill>
            </a:endParaRPr>
          </a:p>
        </p:txBody>
      </p:sp>
      <p:sp>
        <p:nvSpPr>
          <p:cNvPr id="58" name="TextovéPole 57"/>
          <p:cNvSpPr txBox="1"/>
          <p:nvPr/>
        </p:nvSpPr>
        <p:spPr>
          <a:xfrm>
            <a:off x="2114470" y="6926237"/>
            <a:ext cx="1220604" cy="307777"/>
          </a:xfrm>
          <a:prstGeom prst="rect">
            <a:avLst/>
          </a:prstGeom>
          <a:noFill/>
        </p:spPr>
        <p:txBody>
          <a:bodyPr wrap="square" rtlCol="0">
            <a:spAutoFit/>
          </a:bodyPr>
          <a:lstStyle/>
          <a:p>
            <a:r>
              <a:rPr lang="cs-CZ" sz="1400" dirty="0" smtClean="0"/>
              <a:t>složité</a:t>
            </a:r>
            <a:endParaRPr lang="cs-CZ" sz="1400" dirty="0"/>
          </a:p>
        </p:txBody>
      </p:sp>
      <p:sp>
        <p:nvSpPr>
          <p:cNvPr id="59" name="TextovéPole 58"/>
          <p:cNvSpPr txBox="1"/>
          <p:nvPr/>
        </p:nvSpPr>
        <p:spPr>
          <a:xfrm>
            <a:off x="1400299" y="6949099"/>
            <a:ext cx="508391" cy="246221"/>
          </a:xfrm>
          <a:prstGeom prst="rect">
            <a:avLst/>
          </a:prstGeom>
          <a:noFill/>
        </p:spPr>
        <p:txBody>
          <a:bodyPr wrap="square" rtlCol="0">
            <a:spAutoFit/>
          </a:bodyPr>
          <a:lstStyle/>
          <a:p>
            <a:r>
              <a:rPr lang="cs-CZ" sz="1000" dirty="0" smtClean="0"/>
              <a:t>nebo</a:t>
            </a:r>
            <a:endParaRPr lang="cs-CZ" sz="1000" dirty="0"/>
          </a:p>
        </p:txBody>
      </p:sp>
      <p:sp>
        <p:nvSpPr>
          <p:cNvPr id="60" name="Obdélník 59"/>
          <p:cNvSpPr/>
          <p:nvPr/>
        </p:nvSpPr>
        <p:spPr>
          <a:xfrm>
            <a:off x="349518" y="7518521"/>
            <a:ext cx="205780" cy="20578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a:solidFill>
                <a:schemeClr val="tx1"/>
              </a:solidFill>
            </a:endParaRPr>
          </a:p>
        </p:txBody>
      </p:sp>
      <p:sp>
        <p:nvSpPr>
          <p:cNvPr id="61" name="TextovéPole 60"/>
          <p:cNvSpPr txBox="1"/>
          <p:nvPr/>
        </p:nvSpPr>
        <p:spPr>
          <a:xfrm>
            <a:off x="544339" y="7475439"/>
            <a:ext cx="1220604" cy="307777"/>
          </a:xfrm>
          <a:prstGeom prst="rect">
            <a:avLst/>
          </a:prstGeom>
          <a:noFill/>
        </p:spPr>
        <p:txBody>
          <a:bodyPr wrap="square" rtlCol="0">
            <a:spAutoFit/>
          </a:bodyPr>
          <a:lstStyle/>
          <a:p>
            <a:r>
              <a:rPr lang="cs-CZ" sz="1400" dirty="0" smtClean="0"/>
              <a:t>klidné</a:t>
            </a:r>
            <a:endParaRPr lang="cs-CZ" sz="1400" dirty="0"/>
          </a:p>
        </p:txBody>
      </p:sp>
      <p:sp>
        <p:nvSpPr>
          <p:cNvPr id="62" name="Obdélník 61"/>
          <p:cNvSpPr/>
          <p:nvPr/>
        </p:nvSpPr>
        <p:spPr>
          <a:xfrm>
            <a:off x="1919649" y="7518521"/>
            <a:ext cx="205780" cy="20578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600" dirty="0">
              <a:solidFill>
                <a:schemeClr val="tx1"/>
              </a:solidFill>
            </a:endParaRPr>
          </a:p>
        </p:txBody>
      </p:sp>
      <p:sp>
        <p:nvSpPr>
          <p:cNvPr id="63" name="TextovéPole 62"/>
          <p:cNvSpPr txBox="1"/>
          <p:nvPr/>
        </p:nvSpPr>
        <p:spPr>
          <a:xfrm>
            <a:off x="2114470" y="7475439"/>
            <a:ext cx="1220604" cy="307777"/>
          </a:xfrm>
          <a:prstGeom prst="rect">
            <a:avLst/>
          </a:prstGeom>
          <a:noFill/>
        </p:spPr>
        <p:txBody>
          <a:bodyPr wrap="square" rtlCol="0">
            <a:spAutoFit/>
          </a:bodyPr>
          <a:lstStyle/>
          <a:p>
            <a:r>
              <a:rPr lang="cs-CZ" sz="1400" dirty="0" smtClean="0"/>
              <a:t>energické</a:t>
            </a:r>
            <a:endParaRPr lang="cs-CZ" sz="1400" dirty="0"/>
          </a:p>
        </p:txBody>
      </p:sp>
      <p:sp>
        <p:nvSpPr>
          <p:cNvPr id="64" name="TextovéPole 63"/>
          <p:cNvSpPr txBox="1"/>
          <p:nvPr/>
        </p:nvSpPr>
        <p:spPr>
          <a:xfrm>
            <a:off x="1400299" y="7498301"/>
            <a:ext cx="508391" cy="246221"/>
          </a:xfrm>
          <a:prstGeom prst="rect">
            <a:avLst/>
          </a:prstGeom>
          <a:noFill/>
        </p:spPr>
        <p:txBody>
          <a:bodyPr wrap="square" rtlCol="0">
            <a:spAutoFit/>
          </a:bodyPr>
          <a:lstStyle/>
          <a:p>
            <a:r>
              <a:rPr lang="cs-CZ" sz="1000" dirty="0" smtClean="0"/>
              <a:t>nebo</a:t>
            </a:r>
            <a:endParaRPr lang="cs-CZ" sz="1000" dirty="0"/>
          </a:p>
        </p:txBody>
      </p:sp>
      <p:sp>
        <p:nvSpPr>
          <p:cNvPr id="67" name="Obdélník 66"/>
          <p:cNvSpPr/>
          <p:nvPr/>
        </p:nvSpPr>
        <p:spPr>
          <a:xfrm>
            <a:off x="338559" y="7930099"/>
            <a:ext cx="2765651" cy="91173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1000" dirty="0">
                <a:solidFill>
                  <a:schemeClr val="tx1"/>
                </a:solidFill>
              </a:rPr>
              <a:t>Další popisující výrazy:</a:t>
            </a:r>
            <a:endParaRPr lang="cs-CZ" sz="1000" dirty="0">
              <a:solidFill>
                <a:schemeClr val="tx1"/>
              </a:solidFill>
            </a:endParaRPr>
          </a:p>
        </p:txBody>
      </p:sp>
      <p:sp>
        <p:nvSpPr>
          <p:cNvPr id="69" name="TextovéPole 68"/>
          <p:cNvSpPr txBox="1"/>
          <p:nvPr/>
        </p:nvSpPr>
        <p:spPr>
          <a:xfrm>
            <a:off x="3789040" y="5487569"/>
            <a:ext cx="2736304" cy="338554"/>
          </a:xfrm>
          <a:prstGeom prst="rect">
            <a:avLst/>
          </a:prstGeom>
          <a:noFill/>
        </p:spPr>
        <p:txBody>
          <a:bodyPr wrap="square" rtlCol="0">
            <a:spAutoFit/>
          </a:bodyPr>
          <a:lstStyle/>
          <a:p>
            <a:r>
              <a:rPr lang="cs-CZ" sz="1600" dirty="0" smtClean="0">
                <a:latin typeface="+mj-lt"/>
              </a:rPr>
              <a:t>Termíny</a:t>
            </a:r>
            <a:endParaRPr lang="cs-CZ" sz="1600" dirty="0">
              <a:latin typeface="+mj-lt"/>
            </a:endParaRPr>
          </a:p>
        </p:txBody>
      </p:sp>
      <p:sp>
        <p:nvSpPr>
          <p:cNvPr id="70" name="TextovéPole 69"/>
          <p:cNvSpPr txBox="1"/>
          <p:nvPr/>
        </p:nvSpPr>
        <p:spPr>
          <a:xfrm>
            <a:off x="3789040" y="5861827"/>
            <a:ext cx="1800200" cy="307777"/>
          </a:xfrm>
          <a:prstGeom prst="rect">
            <a:avLst/>
          </a:prstGeom>
          <a:noFill/>
        </p:spPr>
        <p:txBody>
          <a:bodyPr wrap="square" rtlCol="0">
            <a:spAutoFit/>
          </a:bodyPr>
          <a:lstStyle/>
          <a:p>
            <a:r>
              <a:rPr lang="cs-CZ" sz="1400" dirty="0" smtClean="0"/>
              <a:t>První návrh do:</a:t>
            </a:r>
            <a:endParaRPr lang="cs-CZ" sz="1400" dirty="0"/>
          </a:p>
        </p:txBody>
      </p:sp>
      <p:sp>
        <p:nvSpPr>
          <p:cNvPr id="71" name="TextovéPole 70"/>
          <p:cNvSpPr txBox="1"/>
          <p:nvPr/>
        </p:nvSpPr>
        <p:spPr>
          <a:xfrm>
            <a:off x="3789040" y="6198529"/>
            <a:ext cx="1800200" cy="307777"/>
          </a:xfrm>
          <a:prstGeom prst="rect">
            <a:avLst/>
          </a:prstGeom>
          <a:noFill/>
        </p:spPr>
        <p:txBody>
          <a:bodyPr wrap="square" rtlCol="0">
            <a:spAutoFit/>
          </a:bodyPr>
          <a:lstStyle/>
          <a:p>
            <a:r>
              <a:rPr lang="cs-CZ" sz="1400" dirty="0" smtClean="0"/>
              <a:t>Dodatečné úpravy do:</a:t>
            </a:r>
            <a:endParaRPr lang="cs-CZ" sz="1400" dirty="0"/>
          </a:p>
        </p:txBody>
      </p:sp>
      <p:sp>
        <p:nvSpPr>
          <p:cNvPr id="72" name="TextovéPole 71"/>
          <p:cNvSpPr txBox="1"/>
          <p:nvPr/>
        </p:nvSpPr>
        <p:spPr>
          <a:xfrm>
            <a:off x="3789040" y="6559487"/>
            <a:ext cx="1800200" cy="307777"/>
          </a:xfrm>
          <a:prstGeom prst="rect">
            <a:avLst/>
          </a:prstGeom>
          <a:noFill/>
        </p:spPr>
        <p:txBody>
          <a:bodyPr wrap="square" rtlCol="0">
            <a:spAutoFit/>
          </a:bodyPr>
          <a:lstStyle/>
          <a:p>
            <a:r>
              <a:rPr lang="cs-CZ" sz="1400" dirty="0" smtClean="0"/>
              <a:t>Finální rozhodnutí do:</a:t>
            </a:r>
            <a:endParaRPr lang="cs-CZ" sz="1400" dirty="0"/>
          </a:p>
        </p:txBody>
      </p:sp>
      <p:sp>
        <p:nvSpPr>
          <p:cNvPr id="73" name="Obdélník 72"/>
          <p:cNvSpPr/>
          <p:nvPr/>
        </p:nvSpPr>
        <p:spPr>
          <a:xfrm>
            <a:off x="5618007" y="5889152"/>
            <a:ext cx="907337" cy="2531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a:solidFill>
                <a:schemeClr val="tx1"/>
              </a:solidFill>
            </a:endParaRPr>
          </a:p>
        </p:txBody>
      </p:sp>
      <p:sp>
        <p:nvSpPr>
          <p:cNvPr id="74" name="Obdélník 73"/>
          <p:cNvSpPr/>
          <p:nvPr/>
        </p:nvSpPr>
        <p:spPr>
          <a:xfrm>
            <a:off x="5618007" y="6225854"/>
            <a:ext cx="907337" cy="2531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a:solidFill>
                <a:schemeClr val="tx1"/>
              </a:solidFill>
            </a:endParaRPr>
          </a:p>
        </p:txBody>
      </p:sp>
      <p:sp>
        <p:nvSpPr>
          <p:cNvPr id="75" name="Obdélník 74"/>
          <p:cNvSpPr/>
          <p:nvPr/>
        </p:nvSpPr>
        <p:spPr>
          <a:xfrm>
            <a:off x="5618007" y="6559487"/>
            <a:ext cx="907337" cy="25312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sz="1000">
              <a:solidFill>
                <a:schemeClr val="tx1"/>
              </a:solidFill>
            </a:endParaRPr>
          </a:p>
        </p:txBody>
      </p:sp>
      <p:sp>
        <p:nvSpPr>
          <p:cNvPr id="76" name="TextovéPole 75"/>
          <p:cNvSpPr txBox="1"/>
          <p:nvPr/>
        </p:nvSpPr>
        <p:spPr>
          <a:xfrm>
            <a:off x="3789040" y="7318413"/>
            <a:ext cx="3019039" cy="1569660"/>
          </a:xfrm>
          <a:prstGeom prst="rect">
            <a:avLst/>
          </a:prstGeom>
          <a:noFill/>
        </p:spPr>
        <p:txBody>
          <a:bodyPr wrap="square" rtlCol="0">
            <a:spAutoFit/>
          </a:bodyPr>
          <a:lstStyle/>
          <a:p>
            <a:pPr marL="90488" indent="-90488">
              <a:buFont typeface="Arial" panose="020B0604020202020204" pitchFamily="34" charset="0"/>
              <a:buChar char="•"/>
            </a:pPr>
            <a:r>
              <a:rPr lang="cs-CZ" sz="1200" dirty="0" smtClean="0"/>
              <a:t>Základní varianty loga</a:t>
            </a:r>
          </a:p>
          <a:p>
            <a:pPr marL="90488" indent="-90488">
              <a:buFont typeface="Arial" panose="020B0604020202020204" pitchFamily="34" charset="0"/>
              <a:buChar char="•"/>
            </a:pPr>
            <a:r>
              <a:rPr lang="cs-CZ" sz="1200" dirty="0" smtClean="0"/>
              <a:t>Doplňkové varianty loga</a:t>
            </a:r>
          </a:p>
          <a:p>
            <a:pPr marL="90488" indent="-90488">
              <a:buFont typeface="Arial" panose="020B0604020202020204" pitchFamily="34" charset="0"/>
              <a:buChar char="•"/>
            </a:pPr>
            <a:r>
              <a:rPr lang="cs-CZ" sz="1200" dirty="0" smtClean="0"/>
              <a:t>Použití loga na bílém a černém pozadí</a:t>
            </a:r>
          </a:p>
          <a:p>
            <a:pPr marL="90488" indent="-90488">
              <a:buFont typeface="Arial" panose="020B0604020202020204" pitchFamily="34" charset="0"/>
              <a:buChar char="•"/>
            </a:pPr>
            <a:r>
              <a:rPr lang="cs-CZ" sz="1200" dirty="0" smtClean="0"/>
              <a:t>Barvy</a:t>
            </a:r>
          </a:p>
          <a:p>
            <a:pPr marL="90488" indent="-90488">
              <a:buFont typeface="Arial" panose="020B0604020202020204" pitchFamily="34" charset="0"/>
              <a:buChar char="•"/>
            </a:pPr>
            <a:r>
              <a:rPr lang="cs-CZ" sz="1200" dirty="0" smtClean="0"/>
              <a:t>Další grafické prvky</a:t>
            </a:r>
          </a:p>
          <a:p>
            <a:pPr marL="90488" indent="-90488">
              <a:buFont typeface="Arial" panose="020B0604020202020204" pitchFamily="34" charset="0"/>
              <a:buChar char="•"/>
            </a:pPr>
            <a:r>
              <a:rPr lang="cs-CZ" sz="1200" dirty="0" smtClean="0"/>
              <a:t>Nadpisové písmo</a:t>
            </a:r>
          </a:p>
          <a:p>
            <a:pPr marL="90488" indent="-90488">
              <a:buFont typeface="Arial" panose="020B0604020202020204" pitchFamily="34" charset="0"/>
              <a:buChar char="•"/>
            </a:pPr>
            <a:r>
              <a:rPr lang="cs-CZ" sz="1200" dirty="0" smtClean="0"/>
              <a:t>Odstavcové písmo</a:t>
            </a:r>
          </a:p>
          <a:p>
            <a:pPr marL="90488" indent="-90488">
              <a:buFont typeface="Arial" panose="020B0604020202020204" pitchFamily="34" charset="0"/>
              <a:buChar char="•"/>
            </a:pPr>
            <a:r>
              <a:rPr lang="cs-CZ" sz="1200" dirty="0" smtClean="0"/>
              <a:t>Grafický manuál</a:t>
            </a:r>
            <a:endParaRPr lang="cs-CZ" sz="1200" dirty="0"/>
          </a:p>
        </p:txBody>
      </p:sp>
      <p:sp>
        <p:nvSpPr>
          <p:cNvPr id="78" name="TextovéPole 77"/>
          <p:cNvSpPr txBox="1"/>
          <p:nvPr/>
        </p:nvSpPr>
        <p:spPr>
          <a:xfrm>
            <a:off x="3778796" y="6996784"/>
            <a:ext cx="2736304" cy="338554"/>
          </a:xfrm>
          <a:prstGeom prst="rect">
            <a:avLst/>
          </a:prstGeom>
          <a:noFill/>
        </p:spPr>
        <p:txBody>
          <a:bodyPr wrap="square" rtlCol="0">
            <a:spAutoFit/>
          </a:bodyPr>
          <a:lstStyle/>
          <a:p>
            <a:r>
              <a:rPr lang="cs-CZ" sz="1600" dirty="0" smtClean="0">
                <a:latin typeface="+mj-lt"/>
              </a:rPr>
              <a:t>Výstupy</a:t>
            </a:r>
            <a:endParaRPr lang="cs-CZ" sz="1600" dirty="0">
              <a:latin typeface="+mj-lt"/>
            </a:endParaRPr>
          </a:p>
        </p:txBody>
      </p:sp>
      <p:sp>
        <p:nvSpPr>
          <p:cNvPr id="65" name="Obdélník 64">
            <a:hlinkClick r:id="rId2"/>
          </p:cNvPr>
          <p:cNvSpPr/>
          <p:nvPr/>
        </p:nvSpPr>
        <p:spPr>
          <a:xfrm>
            <a:off x="5206298" y="396699"/>
            <a:ext cx="1296144" cy="3078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t>Přečtěte si článek</a:t>
            </a:r>
            <a:endParaRPr lang="cs-CZ" sz="1200" dirty="0"/>
          </a:p>
        </p:txBody>
      </p:sp>
    </p:spTree>
    <p:extLst>
      <p:ext uri="{BB962C8B-B14F-4D97-AF65-F5344CB8AC3E}">
        <p14:creationId xmlns:p14="http://schemas.microsoft.com/office/powerpoint/2010/main" val="228084047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Vlastní 2">
      <a:dk1>
        <a:sysClr val="windowText" lastClr="000000"/>
      </a:dk1>
      <a:lt1>
        <a:srgbClr val="FFFFFF"/>
      </a:lt1>
      <a:dk2>
        <a:srgbClr val="3DD1C8"/>
      </a:dk2>
      <a:lt2>
        <a:srgbClr val="FDCE43"/>
      </a:lt2>
      <a:accent1>
        <a:srgbClr val="D62960"/>
      </a:accent1>
      <a:accent2>
        <a:srgbClr val="3DD1C8"/>
      </a:accent2>
      <a:accent3>
        <a:srgbClr val="FDCE43"/>
      </a:accent3>
      <a:accent4>
        <a:srgbClr val="39C4EF"/>
      </a:accent4>
      <a:accent5>
        <a:srgbClr val="00CC66"/>
      </a:accent5>
      <a:accent6>
        <a:srgbClr val="996633"/>
      </a:accent6>
      <a:hlink>
        <a:srgbClr val="000000"/>
      </a:hlink>
      <a:folHlink>
        <a:srgbClr val="000000"/>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4" id="{A7EF3619-424C-4CAD-B37D-25B5FF53C90A}" vid="{5D44970A-FCD1-4004-B4AC-982500AC019C}"/>
    </a:ext>
  </a:extLst>
</a:theme>
</file>

<file path=ppt/theme/theme2.xml><?xml version="1.0" encoding="utf-8"?>
<a:theme xmlns:a="http://schemas.openxmlformats.org/drawingml/2006/main" name="1_Motiv sady Office">
  <a:themeElements>
    <a:clrScheme name="Vlastní 2">
      <a:dk1>
        <a:sysClr val="windowText" lastClr="000000"/>
      </a:dk1>
      <a:lt1>
        <a:srgbClr val="FFFFFF"/>
      </a:lt1>
      <a:dk2>
        <a:srgbClr val="3DD1C8"/>
      </a:dk2>
      <a:lt2>
        <a:srgbClr val="FDCE43"/>
      </a:lt2>
      <a:accent1>
        <a:srgbClr val="D62960"/>
      </a:accent1>
      <a:accent2>
        <a:srgbClr val="3DD1C8"/>
      </a:accent2>
      <a:accent3>
        <a:srgbClr val="FDCE43"/>
      </a:accent3>
      <a:accent4>
        <a:srgbClr val="39C4EF"/>
      </a:accent4>
      <a:accent5>
        <a:srgbClr val="00CC66"/>
      </a:accent5>
      <a:accent6>
        <a:srgbClr val="996633"/>
      </a:accent6>
      <a:hlink>
        <a:srgbClr val="000000"/>
      </a:hlink>
      <a:folHlink>
        <a:srgbClr val="000000"/>
      </a:folHlink>
    </a:clrScheme>
    <a:fontScheme name="Lovebrand">
      <a:majorFont>
        <a:latin typeface="Mir Medium"/>
        <a:ea typeface=""/>
        <a:cs typeface=""/>
      </a:majorFont>
      <a:minorFont>
        <a:latin typeface="Calibri"/>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4" id="{A7EF3619-424C-4CAD-B37D-25B5FF53C90A}" vid="{5D44970A-FCD1-4004-B4AC-982500AC019C}"/>
    </a:ext>
  </a:extLst>
</a:theme>
</file>

<file path=docProps/app.xml><?xml version="1.0" encoding="utf-8"?>
<Properties xmlns="http://schemas.openxmlformats.org/officeDocument/2006/extended-properties" xmlns:vt="http://schemas.openxmlformats.org/officeDocument/2006/docPropsVTypes">
  <Template>lovebrand-sablona-150214</Template>
  <TotalTime>1576</TotalTime>
  <Words>1627</Words>
  <Application>Microsoft Office PowerPoint</Application>
  <PresentationFormat>A4 (210 × 297 mm)</PresentationFormat>
  <Paragraphs>292</Paragraphs>
  <Slides>15</Slides>
  <Notes>0</Notes>
  <HiddenSlides>0</HiddenSlides>
  <MMClips>0</MMClips>
  <ScaleCrop>false</ScaleCrop>
  <HeadingPairs>
    <vt:vector size="6" baseType="variant">
      <vt:variant>
        <vt:lpstr>Použitá písma</vt:lpstr>
      </vt:variant>
      <vt:variant>
        <vt:i4>9</vt:i4>
      </vt:variant>
      <vt:variant>
        <vt:lpstr>Motiv</vt:lpstr>
      </vt:variant>
      <vt:variant>
        <vt:i4>2</vt:i4>
      </vt:variant>
      <vt:variant>
        <vt:lpstr>Nadpisy snímků</vt:lpstr>
      </vt:variant>
      <vt:variant>
        <vt:i4>15</vt:i4>
      </vt:variant>
    </vt:vector>
  </HeadingPairs>
  <TitlesOfParts>
    <vt:vector size="26" baseType="lpstr">
      <vt:lpstr>Arial</vt:lpstr>
      <vt:lpstr>Calibri</vt:lpstr>
      <vt:lpstr>Cambria</vt:lpstr>
      <vt:lpstr>Mir Medium</vt:lpstr>
      <vt:lpstr>ＭＳ 明朝</vt:lpstr>
      <vt:lpstr>ＭＳ 明朝</vt:lpstr>
      <vt:lpstr>Symbol</vt:lpstr>
      <vt:lpstr>Times New Roman</vt:lpstr>
      <vt:lpstr>Wingdings</vt:lpstr>
      <vt:lpstr>Motiv sady Office</vt:lpstr>
      <vt:lpstr>1_Motiv sady Office</vt:lpstr>
      <vt:lpstr>Prezentace aplikace PowerPoint</vt:lpstr>
      <vt:lpstr>Poslání firmy</vt:lpstr>
      <vt:lpstr>Produkt nebo služba</vt:lpstr>
      <vt:lpstr>Konkurenční analýza</vt:lpstr>
      <vt:lpstr>Cílová skupina, segmenty a persony</vt:lpstr>
      <vt:lpstr>Definice značky (1/2)</vt:lpstr>
      <vt:lpstr>Definice značky (2/2)</vt:lpstr>
      <vt:lpstr>Název značky</vt:lpstr>
      <vt:lpstr>Ztvárnění značky</vt:lpstr>
      <vt:lpstr>Tonalita značky</vt:lpstr>
      <vt:lpstr>Analýza touchpointů</vt:lpstr>
      <vt:lpstr>Prezentace aplikace PowerPoint</vt:lpstr>
      <vt:lpstr>Prezentace aplikace PowerPoint</vt:lpstr>
      <vt:lpstr>Prezentace aplikace PowerPoint</vt:lpstr>
      <vt:lpstr>O Lovebrandu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Honza Páv</dc:creator>
  <cp:lastModifiedBy>Honza Páv</cp:lastModifiedBy>
  <cp:revision>59</cp:revision>
  <dcterms:created xsi:type="dcterms:W3CDTF">2015-07-18T16:02:42Z</dcterms:created>
  <dcterms:modified xsi:type="dcterms:W3CDTF">2015-11-16T17:38:20Z</dcterms:modified>
</cp:coreProperties>
</file>