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sldIdLst>
    <p:sldId id="256" r:id="rId2"/>
    <p:sldId id="260" r:id="rId3"/>
    <p:sldId id="276" r:id="rId4"/>
    <p:sldId id="279" r:id="rId5"/>
    <p:sldId id="287" r:id="rId6"/>
    <p:sldId id="291" r:id="rId7"/>
    <p:sldId id="297" r:id="rId8"/>
    <p:sldId id="298" r:id="rId9"/>
    <p:sldId id="257" r:id="rId10"/>
    <p:sldId id="30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2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1C549-1EAF-4BC3-849D-9026B0202787}" type="datetimeFigureOut">
              <a:rPr lang="cs-CZ" smtClean="0"/>
              <a:t>14.02.2019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34E54-9145-4A2B-B5A7-9E04351FF6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13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2411760" y="3068960"/>
            <a:ext cx="4320480" cy="1321296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Strategie značky </a:t>
            </a:r>
            <a:br>
              <a:rPr lang="cs-CZ" dirty="0"/>
            </a:br>
            <a:r>
              <a:rPr lang="cs-CZ" dirty="0"/>
              <a:t>…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2987675" y="5012556"/>
            <a:ext cx="3097213" cy="504676"/>
          </a:xfrm>
        </p:spPr>
        <p:txBody>
          <a:bodyPr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pl-PL" dirty="0"/>
              <a:t>Od Lovebrandu pro xxx</a:t>
            </a:r>
          </a:p>
          <a:p>
            <a:r>
              <a:rPr lang="cs-CZ" dirty="0"/>
              <a:t>Leden 2017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5" hasCustomPrompt="1"/>
          </p:nvPr>
        </p:nvSpPr>
        <p:spPr>
          <a:xfrm>
            <a:off x="3132410" y="908720"/>
            <a:ext cx="2807742" cy="2016125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Logo klienta</a:t>
            </a:r>
          </a:p>
        </p:txBody>
      </p:sp>
      <p:pic>
        <p:nvPicPr>
          <p:cNvPr id="12" name="Obrázek 11" descr="logo-napi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57200" y="6361435"/>
            <a:ext cx="1063048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255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457200" y="1988839"/>
            <a:ext cx="4038600" cy="3960441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648200" y="1988839"/>
            <a:ext cx="4038600" cy="3960441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23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39882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2492897"/>
            <a:ext cx="4040188" cy="3456383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839882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2492897"/>
            <a:ext cx="4041775" cy="3456383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838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354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Pouze nadpis-výrazný">
    <p:bg>
      <p:bgPr>
        <a:solidFill>
          <a:srgbClr val="F6A2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05236CC-E060-4D14-AD81-CA935AE940C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304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285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Prázdný-výrazný">
    <p:bg>
      <p:bgPr>
        <a:solidFill>
          <a:srgbClr val="F6A2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05236CC-E060-4D14-AD81-CA935AE940C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40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obrázku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cs-CZ" dirty="0" err="1"/>
              <a:t>Fotoslide</a:t>
            </a:r>
            <a:r>
              <a:rPr lang="cs-CZ" dirty="0"/>
              <a:t> -&gt; stačí vložit obrázek</a:t>
            </a:r>
          </a:p>
        </p:txBody>
      </p:sp>
    </p:spTree>
    <p:extLst>
      <p:ext uri="{BB962C8B-B14F-4D97-AF65-F5344CB8AC3E}">
        <p14:creationId xmlns:p14="http://schemas.microsoft.com/office/powerpoint/2010/main" val="2769609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Závěrečný-minimalistick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 userDrawn="1"/>
        </p:nvSpPr>
        <p:spPr>
          <a:xfrm>
            <a:off x="3203848" y="324433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0" dirty="0"/>
              <a:t>&lt;3</a:t>
            </a:r>
          </a:p>
        </p:txBody>
      </p:sp>
    </p:spTree>
    <p:extLst>
      <p:ext uri="{BB962C8B-B14F-4D97-AF65-F5344CB8AC3E}">
        <p14:creationId xmlns:p14="http://schemas.microsoft.com/office/powerpoint/2010/main" val="13119597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Závěrečn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060848"/>
            <a:ext cx="2736304" cy="2097168"/>
          </a:xfrm>
          <a:prstGeom prst="rect">
            <a:avLst/>
          </a:prstGeom>
        </p:spPr>
      </p:pic>
      <p:sp>
        <p:nvSpPr>
          <p:cNvPr id="5" name="TextovéPole 4"/>
          <p:cNvSpPr txBox="1"/>
          <p:nvPr userDrawn="1"/>
        </p:nvSpPr>
        <p:spPr>
          <a:xfrm>
            <a:off x="3203848" y="4158016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/>
              <a:t>www.lovebrand.cz</a:t>
            </a:r>
          </a:p>
          <a:p>
            <a:pPr algn="ctr"/>
            <a:r>
              <a:rPr lang="cs-CZ" dirty="0"/>
              <a:t>ahoj@lovebrand.cz</a:t>
            </a:r>
          </a:p>
          <a:p>
            <a:pPr algn="ctr"/>
            <a:r>
              <a:rPr lang="cs-CZ" dirty="0"/>
              <a:t>facebook.com/</a:t>
            </a:r>
            <a:r>
              <a:rPr lang="cs-CZ" dirty="0" err="1"/>
              <a:t>lovebrandcz</a:t>
            </a:r>
            <a:endParaRPr lang="cs-CZ" dirty="0"/>
          </a:p>
          <a:p>
            <a:pPr algn="ctr"/>
            <a:r>
              <a:rPr lang="cs-CZ" dirty="0"/>
              <a:t>@</a:t>
            </a:r>
            <a:r>
              <a:rPr lang="cs-CZ" dirty="0" err="1"/>
              <a:t>lovebrandcz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80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78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0" y="-5101"/>
            <a:ext cx="2988000" cy="6858000"/>
          </a:xfrm>
          <a:prstGeom prst="rect">
            <a:avLst/>
          </a:prstGeom>
          <a:solidFill>
            <a:srgbClr val="F6A2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306389" y="1557338"/>
            <a:ext cx="2393404" cy="4679950"/>
          </a:xfrm>
        </p:spPr>
        <p:txBody>
          <a:bodyPr anchor="t">
            <a:normAutofit/>
          </a:bodyPr>
          <a:lstStyle>
            <a:lvl1pPr marL="0" indent="0" algn="l">
              <a:buNone/>
              <a:defRPr sz="11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l">
              <a:buNone/>
              <a:defRPr sz="1100"/>
            </a:lvl2pPr>
            <a:lvl3pPr marL="914400" indent="0" algn="l">
              <a:buNone/>
              <a:defRPr sz="1100"/>
            </a:lvl3pPr>
            <a:lvl4pPr marL="1371600" indent="0" algn="l">
              <a:buNone/>
              <a:defRPr sz="1100"/>
            </a:lvl4pPr>
            <a:lvl5pPr marL="1828800" indent="0" algn="l">
              <a:buNone/>
              <a:defRPr sz="110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92032" y="675512"/>
            <a:ext cx="5394768" cy="434807"/>
          </a:xfrm>
        </p:spPr>
        <p:txBody>
          <a:bodyPr anchor="t"/>
          <a:lstStyle>
            <a:lvl1pPr algn="l">
              <a:defRPr sz="2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304032" y="667835"/>
            <a:ext cx="2395760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2"/>
          </p:nvPr>
        </p:nvSpPr>
        <p:spPr>
          <a:xfrm>
            <a:off x="3292032" y="1557338"/>
            <a:ext cx="5394769" cy="467995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3" hasCustomPrompt="1"/>
          </p:nvPr>
        </p:nvSpPr>
        <p:spPr>
          <a:xfrm>
            <a:off x="304254" y="675512"/>
            <a:ext cx="2395538" cy="460375"/>
          </a:xfrm>
        </p:spPr>
        <p:txBody>
          <a:bodyPr anchor="t">
            <a:noAutofit/>
          </a:bodyPr>
          <a:lstStyle>
            <a:lvl1pPr marL="0" indent="0">
              <a:buNone/>
              <a:defRPr sz="2000"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289220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0" y="-5101"/>
            <a:ext cx="2988000" cy="6858000"/>
          </a:xfrm>
          <a:prstGeom prst="rect">
            <a:avLst/>
          </a:prstGeom>
          <a:solidFill>
            <a:srgbClr val="F6A2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306389" y="1557338"/>
            <a:ext cx="2393404" cy="4679950"/>
          </a:xfrm>
        </p:spPr>
        <p:txBody>
          <a:bodyPr anchor="t">
            <a:normAutofit/>
          </a:bodyPr>
          <a:lstStyle>
            <a:lvl1pPr marL="0" indent="0" algn="l">
              <a:buNone/>
              <a:defRPr sz="11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l">
              <a:buNone/>
              <a:defRPr sz="1100"/>
            </a:lvl2pPr>
            <a:lvl3pPr marL="914400" indent="0" algn="l">
              <a:buNone/>
              <a:defRPr sz="1100"/>
            </a:lvl3pPr>
            <a:lvl4pPr marL="1371600" indent="0" algn="l">
              <a:buNone/>
              <a:defRPr sz="1100"/>
            </a:lvl4pPr>
            <a:lvl5pPr marL="1828800" indent="0" algn="l">
              <a:buNone/>
              <a:defRPr sz="110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92032" y="675512"/>
            <a:ext cx="5394768" cy="434807"/>
          </a:xfrm>
        </p:spPr>
        <p:txBody>
          <a:bodyPr anchor="t"/>
          <a:lstStyle>
            <a:lvl1pPr algn="l">
              <a:defRPr sz="2000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304032" y="667835"/>
            <a:ext cx="2395760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2"/>
          </p:nvPr>
        </p:nvSpPr>
        <p:spPr>
          <a:xfrm>
            <a:off x="3292031" y="1268760"/>
            <a:ext cx="5394769" cy="1000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3" hasCustomPrompt="1"/>
          </p:nvPr>
        </p:nvSpPr>
        <p:spPr>
          <a:xfrm>
            <a:off x="304254" y="675512"/>
            <a:ext cx="2395538" cy="460375"/>
          </a:xfrm>
        </p:spPr>
        <p:txBody>
          <a:bodyPr anchor="t">
            <a:noAutofit/>
          </a:bodyPr>
          <a:lstStyle>
            <a:lvl1pPr marL="0" indent="0">
              <a:buNone/>
              <a:defRPr sz="2000"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cs-CZ" dirty="0"/>
              <a:t>Nadpis</a:t>
            </a:r>
          </a:p>
        </p:txBody>
      </p:sp>
      <p:sp>
        <p:nvSpPr>
          <p:cNvPr id="11" name="Zástupný symbol pro obsah 9"/>
          <p:cNvSpPr>
            <a:spLocks noGrp="1"/>
          </p:cNvSpPr>
          <p:nvPr>
            <p:ph sz="quarter" idx="14"/>
          </p:nvPr>
        </p:nvSpPr>
        <p:spPr>
          <a:xfrm>
            <a:off x="3295676" y="2979997"/>
            <a:ext cx="5394769" cy="1000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Zástupný symbol pro obsah 9"/>
          <p:cNvSpPr>
            <a:spLocks noGrp="1"/>
          </p:cNvSpPr>
          <p:nvPr>
            <p:ph sz="quarter" idx="15"/>
          </p:nvPr>
        </p:nvSpPr>
        <p:spPr>
          <a:xfrm>
            <a:off x="3295677" y="4779827"/>
            <a:ext cx="5394769" cy="1000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6"/>
          </p:nvPr>
        </p:nvSpPr>
        <p:spPr>
          <a:xfrm>
            <a:off x="3292475" y="2484921"/>
            <a:ext cx="5394325" cy="360362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buNone/>
              <a:defRPr lang="cs-CZ" sz="2000" smtClean="0">
                <a:latin typeface="+mj-lt"/>
                <a:ea typeface="+mj-ea"/>
                <a:cs typeface="+mj-cs"/>
              </a:defRPr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/>
            </a:lvl5pPr>
          </a:lstStyle>
          <a:p>
            <a:pPr marL="342900" lvl="0" indent="-342900">
              <a:spcBef>
                <a:spcPct val="0"/>
              </a:spcBef>
            </a:pPr>
            <a:r>
              <a:rPr lang="cs-CZ" dirty="0"/>
              <a:t>Upravte styly předlohy textu.</a:t>
            </a:r>
          </a:p>
        </p:txBody>
      </p:sp>
      <p:sp>
        <p:nvSpPr>
          <p:cNvPr id="16" name="Zástupný symbol pro text 5"/>
          <p:cNvSpPr>
            <a:spLocks noGrp="1"/>
          </p:cNvSpPr>
          <p:nvPr>
            <p:ph type="body" sz="quarter" idx="17"/>
          </p:nvPr>
        </p:nvSpPr>
        <p:spPr>
          <a:xfrm>
            <a:off x="3292475" y="4279773"/>
            <a:ext cx="5394325" cy="360362"/>
          </a:xfrm>
        </p:spPr>
        <p:txBody>
          <a:bodyPr vert="horz" lIns="91440" tIns="45720" rIns="91440" bIns="45720" rtlCol="0" anchor="t">
            <a:noAutofit/>
          </a:bodyPr>
          <a:lstStyle>
            <a:lvl1pPr marL="0" indent="0">
              <a:buNone/>
              <a:defRPr lang="cs-CZ" sz="2000" smtClean="0">
                <a:latin typeface="+mj-lt"/>
                <a:ea typeface="+mj-ea"/>
                <a:cs typeface="+mj-cs"/>
              </a:defRPr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/>
            </a:lvl5pPr>
          </a:lstStyle>
          <a:p>
            <a:pPr marL="342900" lvl="0" indent="-342900">
              <a:spcBef>
                <a:spcPct val="0"/>
              </a:spcBef>
            </a:pPr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638824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 userDrawn="1"/>
        </p:nvSpPr>
        <p:spPr>
          <a:xfrm>
            <a:off x="0" y="-5101"/>
            <a:ext cx="2988000" cy="6858000"/>
          </a:xfrm>
          <a:prstGeom prst="rect">
            <a:avLst/>
          </a:prstGeom>
          <a:solidFill>
            <a:srgbClr val="F6A2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1"/>
          </p:nvPr>
        </p:nvSpPr>
        <p:spPr>
          <a:xfrm>
            <a:off x="306389" y="1557338"/>
            <a:ext cx="2393404" cy="4679950"/>
          </a:xfrm>
        </p:spPr>
        <p:txBody>
          <a:bodyPr anchor="t">
            <a:normAutofit/>
          </a:bodyPr>
          <a:lstStyle>
            <a:lvl1pPr marL="0" indent="0" algn="l">
              <a:buNone/>
              <a:defRPr sz="11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l">
              <a:buNone/>
              <a:defRPr sz="1100"/>
            </a:lvl2pPr>
            <a:lvl3pPr marL="914400" indent="0" algn="l">
              <a:buNone/>
              <a:defRPr sz="1100"/>
            </a:lvl3pPr>
            <a:lvl4pPr marL="1371600" indent="0" algn="l">
              <a:buNone/>
              <a:defRPr sz="1100"/>
            </a:lvl4pPr>
            <a:lvl5pPr marL="1828800" indent="0" algn="l">
              <a:buNone/>
              <a:defRPr sz="1100"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 txBox="1">
            <a:spLocks/>
          </p:cNvSpPr>
          <p:nvPr userDrawn="1"/>
        </p:nvSpPr>
        <p:spPr>
          <a:xfrm>
            <a:off x="304032" y="667835"/>
            <a:ext cx="2395760" cy="9361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3" hasCustomPrompt="1"/>
          </p:nvPr>
        </p:nvSpPr>
        <p:spPr>
          <a:xfrm>
            <a:off x="304254" y="675512"/>
            <a:ext cx="2395538" cy="460375"/>
          </a:xfrm>
        </p:spPr>
        <p:txBody>
          <a:bodyPr anchor="t">
            <a:noAutofit/>
          </a:bodyPr>
          <a:lstStyle>
            <a:lvl1pPr marL="0" indent="0">
              <a:buNone/>
              <a:defRPr sz="2000"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cs-CZ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73011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nalita-komunik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 userDrawn="1"/>
        </p:nvSpPr>
        <p:spPr>
          <a:xfrm>
            <a:off x="0" y="-5101"/>
            <a:ext cx="2988000" cy="6858000"/>
          </a:xfrm>
          <a:prstGeom prst="rect">
            <a:avLst/>
          </a:prstGeom>
          <a:solidFill>
            <a:srgbClr val="F6A2B5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51520" y="692696"/>
            <a:ext cx="2394000" cy="371029"/>
          </a:xfrm>
          <a:noFill/>
          <a:ln>
            <a:noFill/>
          </a:ln>
        </p:spPr>
        <p:txBody>
          <a:bodyPr anchor="t"/>
          <a:lstStyle>
            <a:lvl1pPr algn="l">
              <a:defRPr sz="2000"/>
            </a:lvl1pPr>
          </a:lstStyle>
          <a:p>
            <a:r>
              <a:rPr lang="cs-CZ" dirty="0"/>
              <a:t>Vložte název komunikační situace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3322314" y="1064980"/>
            <a:ext cx="5362380" cy="2136844"/>
          </a:xfrm>
          <a:solidFill>
            <a:schemeClr val="bg1"/>
          </a:solidFill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Sem napište, jak značka v dané situaci mluví?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3322314" y="3866976"/>
            <a:ext cx="5364486" cy="2138400"/>
          </a:xfrm>
          <a:solidFill>
            <a:schemeClr val="bg1"/>
          </a:solidFill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400" baseline="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Sem přesně naopak – jak nikdy vaše značka nemluví?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cs-CZ" smtClean="0"/>
            </a:lvl1pPr>
          </a:lstStyle>
          <a:p>
            <a:fld id="{605236CC-E060-4D14-AD81-CA935AE940C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51520" y="1878656"/>
            <a:ext cx="239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Komunikace v této situaci je: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251520" y="2154375"/>
            <a:ext cx="2394000" cy="307777"/>
          </a:xfrm>
          <a:noFill/>
          <a:ln>
            <a:noFill/>
          </a:ln>
        </p:spPr>
        <p:txBody>
          <a:bodyPr>
            <a:noAutofit/>
          </a:bodyPr>
          <a:lstStyle>
            <a:lvl1pPr marL="0" indent="0" algn="l">
              <a:buNone/>
              <a:defRPr sz="1100" i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Doplňte vhodná klíčová slova, stačí pár</a:t>
            </a:r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251520" y="3658619"/>
            <a:ext cx="239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Podpořte svoje rozhodnutí argumenty:</a:t>
            </a:r>
          </a:p>
        </p:txBody>
      </p:sp>
      <p:sp>
        <p:nvSpPr>
          <p:cNvPr id="12" name="TextovéPole 11"/>
          <p:cNvSpPr txBox="1"/>
          <p:nvPr userDrawn="1"/>
        </p:nvSpPr>
        <p:spPr>
          <a:xfrm>
            <a:off x="3327585" y="684935"/>
            <a:ext cx="2314600" cy="440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+mj-lt"/>
              </a:rPr>
              <a:t>Jak značka </a:t>
            </a:r>
            <a:r>
              <a:rPr lang="cs-CZ" sz="2000" b="1" dirty="0">
                <a:latin typeface="+mj-lt"/>
              </a:rPr>
              <a:t>mluví</a:t>
            </a:r>
            <a:r>
              <a:rPr lang="cs-CZ" sz="2000" dirty="0">
                <a:latin typeface="+mj-lt"/>
              </a:rPr>
              <a:t>?</a:t>
            </a:r>
          </a:p>
        </p:txBody>
      </p:sp>
      <p:sp>
        <p:nvSpPr>
          <p:cNvPr id="13" name="TextovéPole 12"/>
          <p:cNvSpPr txBox="1"/>
          <p:nvPr userDrawn="1"/>
        </p:nvSpPr>
        <p:spPr>
          <a:xfrm>
            <a:off x="3322314" y="3465614"/>
            <a:ext cx="3841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+mj-lt"/>
              </a:rPr>
              <a:t>Jak značka </a:t>
            </a:r>
            <a:r>
              <a:rPr lang="cs-CZ" sz="2000" b="1" dirty="0">
                <a:latin typeface="+mj-lt"/>
              </a:rPr>
              <a:t>nemluví</a:t>
            </a:r>
            <a:r>
              <a:rPr lang="cs-CZ" sz="2000" dirty="0">
                <a:latin typeface="+mj-lt"/>
              </a:rPr>
              <a:t>?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251520" y="4103615"/>
            <a:ext cx="2394000" cy="1557633"/>
          </a:xfrm>
          <a:noFill/>
          <a:ln>
            <a:noFill/>
          </a:ln>
        </p:spPr>
        <p:txBody>
          <a:bodyPr anchor="t">
            <a:noAutofit/>
          </a:bodyPr>
          <a:lstStyle>
            <a:lvl1pPr marL="0" indent="0" algn="l">
              <a:buNone/>
              <a:defRPr sz="1100" i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Doplňte argumenty, které podporují rozhodnutí o tonalitě.</a:t>
            </a:r>
          </a:p>
        </p:txBody>
      </p:sp>
      <p:sp>
        <p:nvSpPr>
          <p:cNvPr id="16" name="TextovéPole 15"/>
          <p:cNvSpPr txBox="1"/>
          <p:nvPr userDrawn="1"/>
        </p:nvSpPr>
        <p:spPr>
          <a:xfrm>
            <a:off x="231012" y="2640717"/>
            <a:ext cx="2414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Cílem komunikace je:</a:t>
            </a:r>
          </a:p>
        </p:txBody>
      </p:sp>
      <p:sp>
        <p:nvSpPr>
          <p:cNvPr id="17" name="Zástupný symbol pro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238241" y="2930622"/>
            <a:ext cx="2407278" cy="504215"/>
          </a:xfrm>
          <a:noFill/>
        </p:spPr>
        <p:txBody>
          <a:bodyPr>
            <a:noAutofit/>
          </a:bodyPr>
          <a:lstStyle>
            <a:lvl1pPr marL="0" indent="0">
              <a:buNone/>
              <a:defRPr sz="1100" i="1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Doplňte, čeho se snaží komunikace dosáhnout</a:t>
            </a:r>
          </a:p>
        </p:txBody>
      </p:sp>
      <p:sp>
        <p:nvSpPr>
          <p:cNvPr id="3" name="TextovéPole 2"/>
          <p:cNvSpPr txBox="1"/>
          <p:nvPr userDrawn="1"/>
        </p:nvSpPr>
        <p:spPr>
          <a:xfrm>
            <a:off x="251520" y="404664"/>
            <a:ext cx="1728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Komunikační situace:</a:t>
            </a:r>
          </a:p>
        </p:txBody>
      </p:sp>
    </p:spTree>
    <p:extLst>
      <p:ext uri="{BB962C8B-B14F-4D97-AF65-F5344CB8AC3E}">
        <p14:creationId xmlns:p14="http://schemas.microsoft.com/office/powerpoint/2010/main" val="214851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bg>
      <p:bgPr>
        <a:solidFill>
          <a:srgbClr val="F6A2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8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onalita-komunikace">
    <p:bg>
      <p:bgPr>
        <a:solidFill>
          <a:srgbClr val="F6A2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188640"/>
            <a:ext cx="8229600" cy="371029"/>
          </a:xfrm>
          <a:solidFill>
            <a:schemeClr val="bg1"/>
          </a:solidFill>
        </p:spPr>
        <p:txBody>
          <a:bodyPr/>
          <a:lstStyle>
            <a:lvl1pPr algn="l">
              <a:defRPr sz="2400"/>
            </a:lvl1pPr>
          </a:lstStyle>
          <a:p>
            <a:r>
              <a:rPr lang="cs-CZ" dirty="0"/>
              <a:t>Vložte název komunikační situace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457200" y="1814882"/>
            <a:ext cx="4040188" cy="3078871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Sem napište, jak značka v dané situaci mluví?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4645025" y="1814882"/>
            <a:ext cx="4041775" cy="3078871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Sem přesně naopak – jak nikdy vaše značka nemluví?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>
              <a:defRPr lang="cs-CZ" smtClean="0"/>
            </a:lvl1pPr>
          </a:lstStyle>
          <a:p>
            <a:fld id="{605236CC-E060-4D14-AD81-CA935AE940C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457200" y="692696"/>
            <a:ext cx="23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Komunikace v této situaci je: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 hasCustomPrompt="1"/>
          </p:nvPr>
        </p:nvSpPr>
        <p:spPr>
          <a:xfrm>
            <a:off x="2771800" y="692696"/>
            <a:ext cx="5915000" cy="307777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12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Doplňte vhodná klíčová slova upřesňující tonalitu v tomto kontextu</a:t>
            </a:r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57200" y="4941168"/>
            <a:ext cx="325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Podpořte svoje rozhodnutí argumenty:</a:t>
            </a:r>
          </a:p>
        </p:txBody>
      </p:sp>
      <p:sp>
        <p:nvSpPr>
          <p:cNvPr id="12" name="TextovéPole 11"/>
          <p:cNvSpPr txBox="1"/>
          <p:nvPr userDrawn="1"/>
        </p:nvSpPr>
        <p:spPr>
          <a:xfrm>
            <a:off x="457200" y="1475492"/>
            <a:ext cx="23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Jak značka </a:t>
            </a:r>
            <a:r>
              <a:rPr lang="cs-CZ" sz="1800" b="1" dirty="0"/>
              <a:t>mluví</a:t>
            </a:r>
            <a:r>
              <a:rPr lang="cs-CZ" sz="1800" dirty="0"/>
              <a:t>?</a:t>
            </a:r>
          </a:p>
        </p:txBody>
      </p:sp>
      <p:sp>
        <p:nvSpPr>
          <p:cNvPr id="13" name="TextovéPole 12"/>
          <p:cNvSpPr txBox="1"/>
          <p:nvPr userDrawn="1"/>
        </p:nvSpPr>
        <p:spPr>
          <a:xfrm>
            <a:off x="4645025" y="1475492"/>
            <a:ext cx="23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Jak značka </a:t>
            </a:r>
            <a:r>
              <a:rPr lang="cs-CZ" sz="1800" b="1" dirty="0"/>
              <a:t>nemluví</a:t>
            </a:r>
            <a:r>
              <a:rPr lang="cs-CZ" sz="1800" dirty="0"/>
              <a:t>?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233144"/>
            <a:ext cx="8229600" cy="824792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Doplňte argumenty, které podporují rozhodnutí o tonalitě.</a:t>
            </a:r>
          </a:p>
        </p:txBody>
      </p:sp>
      <p:sp>
        <p:nvSpPr>
          <p:cNvPr id="14" name="TextovéPole 13"/>
          <p:cNvSpPr txBox="1"/>
          <p:nvPr userDrawn="1"/>
        </p:nvSpPr>
        <p:spPr>
          <a:xfrm>
            <a:off x="457200" y="1072952"/>
            <a:ext cx="23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Cílem komunikace je:</a:t>
            </a:r>
          </a:p>
        </p:txBody>
      </p:sp>
      <p:sp>
        <p:nvSpPr>
          <p:cNvPr id="16" name="Zástupný symbol pro text 9"/>
          <p:cNvSpPr>
            <a:spLocks noGrp="1"/>
          </p:cNvSpPr>
          <p:nvPr>
            <p:ph type="body" sz="quarter" idx="15" hasCustomPrompt="1"/>
          </p:nvPr>
        </p:nvSpPr>
        <p:spPr>
          <a:xfrm>
            <a:off x="2771800" y="1072952"/>
            <a:ext cx="5915000" cy="307777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12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cs-CZ" dirty="0"/>
              <a:t>Doplňte, čeho se snaží komunikace dosáhnout</a:t>
            </a:r>
          </a:p>
        </p:txBody>
      </p:sp>
    </p:spTree>
    <p:extLst>
      <p:ext uri="{BB962C8B-B14F-4D97-AF65-F5344CB8AC3E}">
        <p14:creationId xmlns:p14="http://schemas.microsoft.com/office/powerpoint/2010/main" val="1686048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6009927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6009927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08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44825"/>
            <a:ext cx="8229600" cy="40324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236CC-E060-4D14-AD81-CA935AE940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89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5" r:id="rId3"/>
    <p:sldLayoutId id="2147483679" r:id="rId4"/>
    <p:sldLayoutId id="2147483676" r:id="rId5"/>
    <p:sldLayoutId id="2147483677" r:id="rId6"/>
    <p:sldLayoutId id="2147483673" r:id="rId7"/>
    <p:sldLayoutId id="2147483678" r:id="rId8"/>
    <p:sldLayoutId id="2147483663" r:id="rId9"/>
    <p:sldLayoutId id="2147483664" r:id="rId10"/>
    <p:sldLayoutId id="2147483665" r:id="rId11"/>
    <p:sldLayoutId id="2147483667" r:id="rId12"/>
    <p:sldLayoutId id="2147483668" r:id="rId13"/>
    <p:sldLayoutId id="2147483669" r:id="rId14"/>
    <p:sldLayoutId id="2147483670" r:id="rId15"/>
    <p:sldLayoutId id="2147483674" r:id="rId16"/>
    <p:sldLayoutId id="2147483671" r:id="rId17"/>
    <p:sldLayoutId id="2147483672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spcAft>
          <a:spcPts val="20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800"/>
        </a:spcBef>
        <a:spcAft>
          <a:spcPts val="20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800"/>
        </a:spcBef>
        <a:spcAft>
          <a:spcPts val="20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800"/>
        </a:spcBef>
        <a:spcAft>
          <a:spcPts val="20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800"/>
        </a:spcBef>
        <a:spcAft>
          <a:spcPts val="20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ahoj@lovebrand.cz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www.lovebrand.cz/hochbranding-aneb-jak-vasi-firme-slusi-saty-s-nabiranymi-rukavy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.twitter.com/lovebrandcz" TargetMode="External"/><Relationship Id="rId5" Type="http://schemas.openxmlformats.org/officeDocument/2006/relationships/hyperlink" Target="file:///C:\Users\honza\Disk%20Google\Lovebrand\Lovebrand%20intern&#237;\&#352;ablony\www.facebook.com\lovebrandcz" TargetMode="External"/><Relationship Id="rId4" Type="http://schemas.openxmlformats.org/officeDocument/2006/relationships/hyperlink" Target="http://www.lovebrand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780928"/>
            <a:ext cx="4320480" cy="1321296"/>
          </a:xfrm>
        </p:spPr>
        <p:txBody>
          <a:bodyPr/>
          <a:lstStyle/>
          <a:p>
            <a:r>
              <a:rPr lang="cs-CZ" dirty="0"/>
              <a:t>Pracovní listy </a:t>
            </a:r>
            <a:br>
              <a:rPr lang="cs-CZ" dirty="0"/>
            </a:br>
            <a:r>
              <a:rPr lang="cs-CZ" dirty="0" smtClean="0"/>
              <a:t>k workshopu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Nastavení </a:t>
            </a:r>
            <a:r>
              <a:rPr lang="cs-CZ" dirty="0"/>
              <a:t>firemní </a:t>
            </a:r>
            <a:r>
              <a:rPr lang="cs-CZ" dirty="0" smtClean="0"/>
              <a:t>značky: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cs-CZ" dirty="0"/>
              <a:t>od poslání ke každodenní </a:t>
            </a:r>
            <a:r>
              <a:rPr lang="cs-CZ" dirty="0" smtClean="0"/>
              <a:t>práci</a:t>
            </a:r>
          </a:p>
          <a:p>
            <a:r>
              <a:rPr lang="cs-CZ" dirty="0" smtClean="0"/>
              <a:t>15. </a:t>
            </a:r>
            <a:r>
              <a:rPr lang="cs-CZ" dirty="0"/>
              <a:t>2. </a:t>
            </a:r>
            <a:r>
              <a:rPr lang="cs-CZ" dirty="0" smtClean="0"/>
              <a:t>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5618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47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Poslání firmy vyjadřuje filosofii a směr, kterým se má firma ubírat. Poslání firmy se v našem podání skládá z vize, mise a řešení. Vize je důvod, proč firma vůbec vznikla. Měla by odkazovat k budoucímu stavu ve společnosti. Vize hledá příležitosti, chce vyřešit nějaký problém, který lidé mají a který dokáže společnost jako takovou posunout. Mise je pak způsob, jak vizi naplnit – jde o popis toho, jak podnikáte a jakou cestou se chcete k vizi dopracovat. Řešení je pak celkem strohý popis toho, co vaše firma nabízí.</a:t>
            </a:r>
          </a:p>
          <a:p>
            <a:r>
              <a:rPr lang="cs-CZ"/>
              <a:t>Poslání firmy pomáhá v rozhodování v každém momentu podnikání. Ať už se budete rozhodovat o vaší značce, spolupráci s další firmou nebo nabírat nové zaměstnanců, všechno by mělo být v souladu s vaším posláním. Poslání je důležité i pro zákazníky. Každá firma existuje proto, aby vydělávala peníze. Lidé ale potřebují příběh nebo přístup, se kterým se mohou ztotožnit.</a:t>
            </a:r>
          </a:p>
          <a:p>
            <a:r>
              <a:rPr lang="cs-CZ"/>
              <a:t>Následující texty slouží pro potřeby zakladatele nebo vedení firmy, a ne zákazníkům nebo zaměstnancům. Tyto texty jsou sepsané tak, aby byl všem jasný význam vět a každý rozuměl poslání stejně. Tento text není určený pro zveřejnění nebo použití v komunikaci.</a:t>
            </a:r>
            <a:endParaRPr lang="cs-CZ" dirty="0"/>
          </a:p>
        </p:txBody>
      </p:sp>
      <p:sp>
        <p:nvSpPr>
          <p:cNvPr id="19" name="Nadpis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2"/>
          </p:nvPr>
        </p:nvSpPr>
        <p:spPr>
          <a:xfrm>
            <a:off x="3292031" y="1268760"/>
            <a:ext cx="5394769" cy="1387448"/>
          </a:xfrm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Poslání firmy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4"/>
          </p:nvPr>
        </p:nvSpPr>
        <p:spPr>
          <a:xfrm>
            <a:off x="3295676" y="3268029"/>
            <a:ext cx="5394769" cy="1313099"/>
          </a:xfrm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 dirty="0"/>
          </a:p>
        </p:txBody>
      </p:sp>
      <p:sp>
        <p:nvSpPr>
          <p:cNvPr id="21" name="Zástupný symbol pro obsah 20"/>
          <p:cNvSpPr>
            <a:spLocks noGrp="1"/>
          </p:cNvSpPr>
          <p:nvPr>
            <p:ph sz="quarter" idx="15"/>
          </p:nvPr>
        </p:nvSpPr>
        <p:spPr>
          <a:xfrm>
            <a:off x="3295677" y="5105756"/>
            <a:ext cx="5394769" cy="674584"/>
          </a:xfrm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 dirty="0"/>
          </a:p>
        </p:txBody>
      </p:sp>
      <p:sp>
        <p:nvSpPr>
          <p:cNvPr id="22" name="Zástupný symbol pro text 21"/>
          <p:cNvSpPr>
            <a:spLocks noGrp="1"/>
          </p:cNvSpPr>
          <p:nvPr>
            <p:ph type="body" sz="quarter" idx="16"/>
          </p:nvPr>
        </p:nvSpPr>
        <p:spPr>
          <a:xfrm>
            <a:off x="3292475" y="2772953"/>
            <a:ext cx="5394325" cy="360362"/>
          </a:xfrm>
        </p:spPr>
        <p:txBody>
          <a:bodyPr/>
          <a:lstStyle/>
          <a:p>
            <a:r>
              <a:rPr lang="cs-CZ" dirty="0"/>
              <a:t>Mise</a:t>
            </a:r>
          </a:p>
        </p:txBody>
      </p:sp>
      <p:sp>
        <p:nvSpPr>
          <p:cNvPr id="23" name="Zástupný symbol pro text 22"/>
          <p:cNvSpPr>
            <a:spLocks noGrp="1"/>
          </p:cNvSpPr>
          <p:nvPr>
            <p:ph type="body" sz="quarter" idx="17"/>
          </p:nvPr>
        </p:nvSpPr>
        <p:spPr>
          <a:xfrm>
            <a:off x="3292475" y="4653136"/>
            <a:ext cx="5394325" cy="360362"/>
          </a:xfrm>
        </p:spPr>
        <p:txBody>
          <a:bodyPr/>
          <a:lstStyle/>
          <a:p>
            <a:r>
              <a:rPr lang="cs-CZ" dirty="0"/>
              <a:t>Řešení</a:t>
            </a:r>
          </a:p>
        </p:txBody>
      </p:sp>
      <p:sp>
        <p:nvSpPr>
          <p:cNvPr id="9" name="Zástupný symbol pro obsah 9"/>
          <p:cNvSpPr txBox="1">
            <a:spLocks/>
          </p:cNvSpPr>
          <p:nvPr/>
        </p:nvSpPr>
        <p:spPr>
          <a:xfrm>
            <a:off x="3292032" y="3232218"/>
            <a:ext cx="5394769" cy="13676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>
              <a:sym typeface="Calibri"/>
            </a:endParaRPr>
          </a:p>
        </p:txBody>
      </p:sp>
      <p:sp>
        <p:nvSpPr>
          <p:cNvPr id="13" name="Zástupný symbol pro obsah 9"/>
          <p:cNvSpPr txBox="1">
            <a:spLocks/>
          </p:cNvSpPr>
          <p:nvPr/>
        </p:nvSpPr>
        <p:spPr>
          <a:xfrm>
            <a:off x="3292032" y="5454365"/>
            <a:ext cx="5394769" cy="4363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2802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0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cs-CZ" dirty="0">
                <a:solidFill>
                  <a:srgbClr val="404040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Pilíře značky jsou navrženy tak, aby snadno, stručně a srozumitelně vysvětlily, o čem je značka, jaké s sebou nese hodnoty a co o sobě říká. Na rozdíl od poslání firmy jsou pilíře určeny pro komunikaci směrem k cílové skupině (např. k zaměstnancům nebo ke koncovým zákazníkům) – proto je možné je popsat „hravěji“ než poslání firmy. Pilíře značky by neměly obsahovat podobná témata jako má konkurence ani ta, která jsou ve vašem segmentu považována za něco samozřejmého.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pilíř: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3</a:t>
            </a:fld>
            <a:endParaRPr lang="cs-CZ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2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/>
              <a:t>Pilíře značky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4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5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dirty="0"/>
              <a:t>2. pilíř: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cs-CZ" dirty="0"/>
              <a:t>3. pilíř:</a:t>
            </a:r>
          </a:p>
        </p:txBody>
      </p:sp>
    </p:spTree>
    <p:extLst>
      <p:ext uri="{BB962C8B-B14F-4D97-AF65-F5344CB8AC3E}">
        <p14:creationId xmlns:p14="http://schemas.microsoft.com/office/powerpoint/2010/main" val="3538951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cs-CZ" dirty="0">
                <a:solidFill>
                  <a:srgbClr val="404040"/>
                </a:solidFill>
                <a:latin typeface="Calibri" panose="020F0502020204030204" pitchFamily="34" charset="0"/>
                <a:ea typeface="MS Mincho"/>
                <a:cs typeface="Times New Roman" panose="02020603050405020304" pitchFamily="18" charset="0"/>
              </a:rPr>
              <a:t>Vztah ke značce vzniká, když lidé přicházejí se značkou do kontaktu. Když si značku vybírají, když se o ní baví s přáteli, když ji používají anebo potřebují vyřešit svou zákaznickou stížnost. V takových situacích vznikají asociace se značkou, které určují, jaký vztah bude zákazník ke značce mít. Ve strategii značky nastavujeme ideální asociace – ty nejdůležitější představy nebo vzpomínky, které by měli mít lidé s vaší značkou spojeny. Každý krok, který vaše značka v budoucnu udělá, by měl vyvolávat tyto asociace, ať už půjde o newsletter, ceduli před obchodem nebo inzerát na nového zaměstnance.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2"/>
          </p:nvPr>
        </p:nvSpPr>
        <p:spPr>
          <a:xfrm>
            <a:off x="3292032" y="675512"/>
            <a:ext cx="5394769" cy="5561776"/>
          </a:xfrm>
          <a:ln>
            <a:solidFill>
              <a:schemeClr val="bg1">
                <a:lumMod val="65000"/>
              </a:schemeClr>
            </a:solidFill>
          </a:ln>
        </p:spPr>
        <p:txBody>
          <a:bodyPr numCol="2">
            <a:norm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Ideální asociace</a:t>
            </a:r>
          </a:p>
        </p:txBody>
      </p:sp>
    </p:spTree>
    <p:extLst>
      <p:ext uri="{BB962C8B-B14F-4D97-AF65-F5344CB8AC3E}">
        <p14:creationId xmlns:p14="http://schemas.microsoft.com/office/powerpoint/2010/main" val="2408146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cs-CZ" dirty="0"/>
              <a:t>Ztvárnění značky zahrnuje různé viditelné i slyšitelné projevy značky. V této fázi se zabýváme názvem značky, sloganem, grafickou podobou značky a spadá sem i maskot nebo znělka. Všechny tyto projevy značky by měly být navrženy až ve chvíli, kdy máte jasnou představu o tom, jaké má značka pilíře a jaké ideální asociace má zprostředkovat.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logo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5</a:t>
            </a:fld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2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Ztvárnění značky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4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5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cs-CZ" dirty="0"/>
              <a:t>Varianty loga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cs-CZ" dirty="0"/>
              <a:t>Barvy, písma a další grafické prvky</a:t>
            </a:r>
          </a:p>
        </p:txBody>
      </p:sp>
      <p:sp>
        <p:nvSpPr>
          <p:cNvPr id="8" name="Zástupný symbol pro obsah 5"/>
          <p:cNvSpPr txBox="1">
            <a:spLocks/>
          </p:cNvSpPr>
          <p:nvPr/>
        </p:nvSpPr>
        <p:spPr>
          <a:xfrm>
            <a:off x="3292032" y="4221610"/>
            <a:ext cx="5394769" cy="20156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800"/>
              </a:spcBef>
              <a:spcAft>
                <a:spcPts val="200"/>
              </a:spcAft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39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cs-CZ" dirty="0"/>
              <a:t>Komunikace značky popisuje celkovou komunikaci, která by měla být jednotná napříč všemi kanály, a přesto být dostatečně variabilní a respektovat odlišnosti jednotlivých komunikačních kanálů. Jednotná a předvídatelná komunikace totiž dělá značku důvěryhodnější a má-li značka pro zákazníka fungovat jako bezpečná volba, nesmí se v různých situacích nebo místech lišit. Komunikační strategie je zásadní také pro její odlišení od konkurence a sjednocení komunikace v situacích, kdy za značku komunikuje více lidí.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Pravidla komunikace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/>
              <a:t>Komunikace značky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203849" y="5251519"/>
            <a:ext cx="5482951" cy="76977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900" b="1" dirty="0">
                <a:solidFill>
                  <a:schemeClr val="tx1"/>
                </a:solidFill>
              </a:rPr>
              <a:t>Příklad pro Lovebrand: </a:t>
            </a:r>
            <a:r>
              <a:rPr lang="cs-CZ" sz="900" dirty="0">
                <a:solidFill>
                  <a:schemeClr val="tx1"/>
                </a:solidFill>
              </a:rPr>
              <a:t>Správné psaní názvu je Lovebrand, nikoliv LOVEBRAND nebo Love Brand. Název se skloňuje podle vzoru hrad a je tedy mužského rodu. Množné číslo není přípustné. Výslovnost je anglická [</a:t>
            </a:r>
            <a:r>
              <a:rPr lang="cs-CZ" sz="900" dirty="0" err="1">
                <a:solidFill>
                  <a:schemeClr val="tx1"/>
                </a:solidFill>
              </a:rPr>
              <a:t>lavbrend</a:t>
            </a:r>
            <a:r>
              <a:rPr lang="cs-CZ" sz="900" dirty="0">
                <a:solidFill>
                  <a:schemeClr val="tx1"/>
                </a:solidFill>
              </a:rPr>
              <a:t>]. Vykáme a oslovujeme křestním jménem. Za značku mluvíme „my“ tedy v 1. os. mn. č. („Přemýšleli jste o své značce?“). Smajlíky používáme, jen když to má smysl a zřídka. Nemluvíme odborně, spíš v metaforách obecné češtiny. </a:t>
            </a:r>
            <a:endParaRPr lang="cs-CZ" sz="900" dirty="0">
              <a:solidFill>
                <a:schemeClr val="tx1"/>
              </a:solidFill>
              <a:latin typeface="Calibri" charset="0"/>
              <a:ea typeface="ＭＳ 明朝" charset="-128"/>
              <a:cs typeface="Times New Roman" charset="0"/>
            </a:endParaRPr>
          </a:p>
        </p:txBody>
      </p:sp>
      <p:sp>
        <p:nvSpPr>
          <p:cNvPr id="12" name="TextBox 30"/>
          <p:cNvSpPr txBox="1"/>
          <p:nvPr/>
        </p:nvSpPr>
        <p:spPr>
          <a:xfrm>
            <a:off x="3117236" y="2137159"/>
            <a:ext cx="4815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rod</a:t>
            </a:r>
            <a:r>
              <a:rPr lang="en-US" sz="1100" dirty="0"/>
              <a:t>:</a:t>
            </a:r>
          </a:p>
        </p:txBody>
      </p:sp>
      <p:sp>
        <p:nvSpPr>
          <p:cNvPr id="14" name="TextBox 30"/>
          <p:cNvSpPr txBox="1"/>
          <p:nvPr/>
        </p:nvSpPr>
        <p:spPr>
          <a:xfrm>
            <a:off x="5004048" y="2143889"/>
            <a:ext cx="5358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vzor</a:t>
            </a:r>
            <a:r>
              <a:rPr lang="en-US" sz="1100" dirty="0"/>
              <a:t>:</a:t>
            </a:r>
          </a:p>
        </p:txBody>
      </p:sp>
      <p:sp>
        <p:nvSpPr>
          <p:cNvPr id="16" name="TextBox 30"/>
          <p:cNvSpPr txBox="1"/>
          <p:nvPr/>
        </p:nvSpPr>
        <p:spPr>
          <a:xfrm>
            <a:off x="6971466" y="2143889"/>
            <a:ext cx="7585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mn. č.?</a:t>
            </a:r>
            <a:r>
              <a:rPr lang="en-US" sz="1100" dirty="0"/>
              <a:t>:</a:t>
            </a:r>
          </a:p>
        </p:txBody>
      </p:sp>
      <p:sp>
        <p:nvSpPr>
          <p:cNvPr id="18" name="TextBox 30"/>
          <p:cNvSpPr txBox="1"/>
          <p:nvPr/>
        </p:nvSpPr>
        <p:spPr>
          <a:xfrm>
            <a:off x="3122433" y="1207785"/>
            <a:ext cx="12335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správné psaní</a:t>
            </a:r>
            <a:r>
              <a:rPr lang="en-US" sz="1100" dirty="0"/>
              <a:t>:</a:t>
            </a:r>
          </a:p>
        </p:txBody>
      </p:sp>
      <p:sp>
        <p:nvSpPr>
          <p:cNvPr id="20" name="TextBox 30"/>
          <p:cNvSpPr txBox="1"/>
          <p:nvPr/>
        </p:nvSpPr>
        <p:spPr>
          <a:xfrm>
            <a:off x="6156176" y="1219398"/>
            <a:ext cx="10020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výslovnost:</a:t>
            </a:r>
            <a:endParaRPr lang="en-US" sz="1100" dirty="0"/>
          </a:p>
        </p:txBody>
      </p:sp>
      <p:sp>
        <p:nvSpPr>
          <p:cNvPr id="22" name="TextBox 30"/>
          <p:cNvSpPr txBox="1"/>
          <p:nvPr/>
        </p:nvSpPr>
        <p:spPr>
          <a:xfrm>
            <a:off x="3114037" y="1666255"/>
            <a:ext cx="14579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nesprávné psaní</a:t>
            </a:r>
            <a:r>
              <a:rPr lang="en-US" sz="1100" dirty="0"/>
              <a:t>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191116" y="1211703"/>
            <a:ext cx="1800200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cs-CZ" sz="12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975542" y="1211703"/>
            <a:ext cx="1711258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i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283968" y="1650866"/>
            <a:ext cx="4409000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strike="sngStrike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3562082" y="2136194"/>
            <a:ext cx="1369958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5443567" y="2136194"/>
            <a:ext cx="1369958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668344" y="2143889"/>
            <a:ext cx="1018456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ano/ne</a:t>
            </a:r>
          </a:p>
        </p:txBody>
      </p:sp>
      <p:sp>
        <p:nvSpPr>
          <p:cNvPr id="28" name="TextBox 30"/>
          <p:cNvSpPr txBox="1"/>
          <p:nvPr/>
        </p:nvSpPr>
        <p:spPr>
          <a:xfrm>
            <a:off x="3117236" y="2632581"/>
            <a:ext cx="878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tyká/vyká?</a:t>
            </a:r>
            <a:r>
              <a:rPr lang="en-US" sz="1100" dirty="0"/>
              <a:t>: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3923928" y="2631616"/>
            <a:ext cx="1369958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30" name="TextBox 30"/>
          <p:cNvSpPr txBox="1"/>
          <p:nvPr/>
        </p:nvSpPr>
        <p:spPr>
          <a:xfrm>
            <a:off x="5446995" y="2620345"/>
            <a:ext cx="878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oslovování</a:t>
            </a:r>
            <a:r>
              <a:rPr lang="en-US" sz="1100" dirty="0"/>
              <a:t>: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6253686" y="2619380"/>
            <a:ext cx="2433113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32" name="TextBox 30"/>
          <p:cNvSpPr txBox="1"/>
          <p:nvPr/>
        </p:nvSpPr>
        <p:spPr>
          <a:xfrm>
            <a:off x="3117236" y="3598643"/>
            <a:ext cx="8787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podpis:</a:t>
            </a:r>
            <a:endParaRPr lang="en-US" sz="11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779911" y="3597678"/>
            <a:ext cx="1663655" cy="89292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34" name="TextBox 30"/>
          <p:cNvSpPr txBox="1"/>
          <p:nvPr/>
        </p:nvSpPr>
        <p:spPr>
          <a:xfrm>
            <a:off x="5530252" y="3592683"/>
            <a:ext cx="9859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netextová komunikace</a:t>
            </a:r>
            <a:r>
              <a:rPr lang="en-US" sz="1100" dirty="0"/>
              <a:t>: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6444208" y="3591718"/>
            <a:ext cx="2242592" cy="89888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36" name="TextBox 30"/>
          <p:cNvSpPr txBox="1"/>
          <p:nvPr/>
        </p:nvSpPr>
        <p:spPr>
          <a:xfrm>
            <a:off x="3107868" y="4679558"/>
            <a:ext cx="14579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zacházení s češtinou:</a:t>
            </a:r>
            <a:endParaRPr lang="en-US" sz="1100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4499991" y="4664169"/>
            <a:ext cx="4186807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cs-CZ" sz="1200" dirty="0"/>
          </a:p>
        </p:txBody>
      </p:sp>
      <p:sp>
        <p:nvSpPr>
          <p:cNvPr id="38" name="TextBox 30"/>
          <p:cNvSpPr txBox="1"/>
          <p:nvPr/>
        </p:nvSpPr>
        <p:spPr>
          <a:xfrm>
            <a:off x="3107868" y="3124165"/>
            <a:ext cx="145796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kdo mluví za značku?</a:t>
            </a:r>
            <a:endParaRPr lang="en-US" sz="11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4499991" y="3108776"/>
            <a:ext cx="4186807" cy="24622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000" dirty="0"/>
              <a:t>1. os. j. č. („já značka“) / 3. os. j. č. („ona značka“) / 1. os. mn. č. („my tým“)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569135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cs-CZ" dirty="0"/>
              <a:t>Tonalita komunikace je prvkem značky, který výrazně přispívá k zapamatování nebo odlišení od konkurence. Jde o způsob, jakým tónem značka mluví, píše a působí pomocí grafiky. Následující modelové situace slouží jednak jako příklad tonality a jednak jako podklad pro tvorbu jakékoliv další komunikace. Příklady, které uvádíme, se v této podobě nemusí objevit nikde v komunikaci, ale slouží pro sladění stylu při psaní dalších textů (nově vytvářený text by měl být stylově shodný s modelovým).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Tonalita komunikace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7</a:t>
            </a:fld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Komunikace značky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099378" y="1492942"/>
            <a:ext cx="34279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j-lt"/>
              </a:rPr>
              <a:t>Klíčová slova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100534" y="2417966"/>
            <a:ext cx="34279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+mj-lt"/>
              </a:rPr>
              <a:t>Jaká tonalita není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201329" y="1831496"/>
            <a:ext cx="937364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cs-CZ" sz="12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338356" y="1831496"/>
            <a:ext cx="937364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cs-CZ" sz="12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475383" y="1831496"/>
            <a:ext cx="937364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cs-CZ" sz="1200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612410" y="1831496"/>
            <a:ext cx="937364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cs-CZ" sz="12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749436" y="1831495"/>
            <a:ext cx="937364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cs-CZ" sz="12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206676" y="2719953"/>
            <a:ext cx="5480123" cy="276999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endParaRPr lang="cs-CZ" sz="1200" strike="sngStrike" dirty="0"/>
          </a:p>
        </p:txBody>
      </p:sp>
      <p:sp>
        <p:nvSpPr>
          <p:cNvPr id="24" name="Obdélník 23"/>
          <p:cNvSpPr/>
          <p:nvPr/>
        </p:nvSpPr>
        <p:spPr>
          <a:xfrm>
            <a:off x="3201329" y="5467892"/>
            <a:ext cx="5482951" cy="5785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900" b="1" dirty="0">
                <a:solidFill>
                  <a:schemeClr val="tx1"/>
                </a:solidFill>
              </a:rPr>
              <a:t>Příklad pro </a:t>
            </a:r>
            <a:r>
              <a:rPr lang="cs-CZ" sz="900" b="1" dirty="0" err="1">
                <a:solidFill>
                  <a:schemeClr val="tx1"/>
                </a:solidFill>
              </a:rPr>
              <a:t>Kokozu</a:t>
            </a:r>
            <a:r>
              <a:rPr lang="cs-CZ" sz="900" b="1" dirty="0">
                <a:solidFill>
                  <a:schemeClr val="tx1"/>
                </a:solidFill>
              </a:rPr>
              <a:t>: </a:t>
            </a:r>
            <a:r>
              <a:rPr lang="cs-CZ" sz="900" dirty="0">
                <a:solidFill>
                  <a:schemeClr val="tx1"/>
                </a:solidFill>
              </a:rPr>
              <a:t>Tonalita značky je přátelská, pozitivní, inspirativní, otevřená, realistická, hravá, profesionálně vtipná, má </a:t>
            </a:r>
            <a:r>
              <a:rPr lang="cs-CZ" sz="900" dirty="0" err="1">
                <a:solidFill>
                  <a:schemeClr val="tx1"/>
                </a:solidFill>
              </a:rPr>
              <a:t>flow</a:t>
            </a:r>
            <a:r>
              <a:rPr lang="cs-CZ" sz="900" dirty="0">
                <a:solidFill>
                  <a:schemeClr val="tx1"/>
                </a:solidFill>
              </a:rPr>
              <a:t> a specifický „</a:t>
            </a:r>
            <a:r>
              <a:rPr lang="cs-CZ" sz="900" dirty="0" err="1">
                <a:solidFill>
                  <a:schemeClr val="tx1"/>
                </a:solidFill>
              </a:rPr>
              <a:t>kompostyl</a:t>
            </a:r>
            <a:r>
              <a:rPr lang="cs-CZ" sz="900" dirty="0">
                <a:solidFill>
                  <a:schemeClr val="tx1"/>
                </a:solidFill>
              </a:rPr>
              <a:t>“ (To je hlína…, I my to občas pohnojíme…, Přinese vám ovoce…). Naopak tonalita není ukřičená nebo přikazující. </a:t>
            </a:r>
            <a:endParaRPr lang="cs-CZ" sz="900" dirty="0">
              <a:solidFill>
                <a:schemeClr val="tx1"/>
              </a:solidFill>
              <a:latin typeface="Calibri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479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Potvrzení objednávky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>
          <a:ln>
            <a:solidFill>
              <a:schemeClr val="bg1">
                <a:lumMod val="65000"/>
              </a:schemeClr>
            </a:solidFill>
          </a:ln>
        </p:spPr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393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36CC-E060-4D14-AD81-CA935AE940CB}" type="slidenum">
              <a:rPr lang="cs-CZ" smtClean="0"/>
              <a:t>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3336014"/>
            <a:ext cx="6562725" cy="9361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000" dirty="0"/>
              <a:t>Lovebrand je konzultantská firma, která pomáhá malým a středním firmám budovat a řídit svou značku. Ukazujeme, že tvorba značky může být srozumitelná, zaměřená na konkrétní výsledky a dostupná i pro firmy, které si běžné způsoby tvoření značek (</a:t>
            </a:r>
            <a:r>
              <a:rPr lang="cs-CZ" sz="1000" u="sng" dirty="0">
                <a:hlinkClick r:id="rId2"/>
              </a:rPr>
              <a:t>#</a:t>
            </a:r>
            <a:r>
              <a:rPr lang="cs-CZ" sz="1000" u="sng" dirty="0" err="1">
                <a:hlinkClick r:id="rId2"/>
              </a:rPr>
              <a:t>hochbranding</a:t>
            </a:r>
            <a:r>
              <a:rPr lang="cs-CZ" sz="1000" dirty="0"/>
              <a:t>) nemohou dovolit. Věříme, že získávat zákazníky s pomocí silné značky je výhodnější než snižování cen. Díky silné značce může být firma dlouhodobě výdělečná. A to zvláště v době, kdy mají lidé dostatek informací pro rozhodování a kdy se díky technologiím mění prostředí, ve kterém podnikáme.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29607" y="4436039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u="sng" dirty="0">
                <a:hlinkClick r:id="rId3"/>
              </a:rPr>
              <a:t>ahoj@lovebrand.cz</a:t>
            </a:r>
            <a:endParaRPr lang="cs-CZ" sz="1000" dirty="0"/>
          </a:p>
          <a:p>
            <a:r>
              <a:rPr lang="cs-CZ" sz="1000" dirty="0">
                <a:hlinkClick r:id="rId4"/>
              </a:rPr>
              <a:t>www.lovebrand.cz</a:t>
            </a:r>
            <a:endParaRPr lang="cs-CZ" sz="1000" dirty="0"/>
          </a:p>
          <a:p>
            <a:r>
              <a:rPr lang="cs-CZ" sz="1000" u="sng" dirty="0">
                <a:hlinkClick r:id="rId5"/>
              </a:rPr>
              <a:t>www.facebook.com/lovebrandcz</a:t>
            </a:r>
            <a:endParaRPr lang="cs-CZ" sz="1000" dirty="0"/>
          </a:p>
          <a:p>
            <a:r>
              <a:rPr lang="cs-CZ" sz="1000" u="sng" dirty="0">
                <a:hlinkClick r:id="rId6"/>
              </a:rPr>
              <a:t>www.twitter.com/lovebrandcz</a:t>
            </a:r>
            <a:endParaRPr lang="cs-CZ" sz="1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780928"/>
            <a:ext cx="1151780" cy="3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388119"/>
      </p:ext>
    </p:extLst>
  </p:cSld>
  <p:clrMapOvr>
    <a:masterClrMapping/>
  </p:clrMapOvr>
</p:sld>
</file>

<file path=ppt/theme/theme1.xml><?xml version="1.0" encoding="utf-8"?>
<a:theme xmlns:a="http://schemas.openxmlformats.org/drawingml/2006/main" name="lovebrand-sablona-150214">
  <a:themeElements>
    <a:clrScheme name="Lovebrand 11/2013">
      <a:dk1>
        <a:sysClr val="windowText" lastClr="000000"/>
      </a:dk1>
      <a:lt1>
        <a:srgbClr val="FFFFFF"/>
      </a:lt1>
      <a:dk2>
        <a:srgbClr val="3DD1C8"/>
      </a:dk2>
      <a:lt2>
        <a:srgbClr val="FDCE43"/>
      </a:lt2>
      <a:accent1>
        <a:srgbClr val="D62960"/>
      </a:accent1>
      <a:accent2>
        <a:srgbClr val="3DD1C8"/>
      </a:accent2>
      <a:accent3>
        <a:srgbClr val="FDCE43"/>
      </a:accent3>
      <a:accent4>
        <a:srgbClr val="39C4EF"/>
      </a:accent4>
      <a:accent5>
        <a:srgbClr val="00CC66"/>
      </a:accent5>
      <a:accent6>
        <a:srgbClr val="996633"/>
      </a:accent6>
      <a:hlink>
        <a:srgbClr val="D62960"/>
      </a:hlink>
      <a:folHlink>
        <a:srgbClr val="E67E9F"/>
      </a:folHlink>
    </a:clrScheme>
    <a:fontScheme name="Lovebrand">
      <a:majorFont>
        <a:latin typeface="Mir Medium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2" id="{BFAC52FC-5EDB-43BA-A384-3EAC56EBCCD4}" vid="{73B5E334-7F0D-4012-8D46-BEDDE334E0D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[šablona] 7 Strategie značky - pracovní</Template>
  <TotalTime>51</TotalTime>
  <Words>506</Words>
  <Application>Microsoft Office PowerPoint</Application>
  <PresentationFormat>Předvádění na obrazovce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lovebrand-sablona-150214</vt:lpstr>
      <vt:lpstr>Pracovní listy  k workshopu</vt:lpstr>
      <vt:lpstr>Vize</vt:lpstr>
      <vt:lpstr>1. pilíř:</vt:lpstr>
      <vt:lpstr>Prezentace aplikace PowerPoint</vt:lpstr>
      <vt:lpstr>Základní logo</vt:lpstr>
      <vt:lpstr>Pravidla komunikace</vt:lpstr>
      <vt:lpstr>Tonalita komunikace</vt:lpstr>
      <vt:lpstr>Potvrzení objednávky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značky Utukutu</dc:title>
  <dc:creator>Honza Páv</dc:creator>
  <cp:lastModifiedBy>Iveta Oršulíková</cp:lastModifiedBy>
  <cp:revision>11</cp:revision>
  <dcterms:created xsi:type="dcterms:W3CDTF">2017-01-31T11:27:14Z</dcterms:created>
  <dcterms:modified xsi:type="dcterms:W3CDTF">2019-02-14T09:32:50Z</dcterms:modified>
</cp:coreProperties>
</file>